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5"/>
  </p:handoutMasterIdLst>
  <p:sldIdLst>
    <p:sldId id="642" r:id="rId3"/>
    <p:sldId id="472" r:id="rId5"/>
    <p:sldId id="776" r:id="rId6"/>
    <p:sldId id="775" r:id="rId7"/>
    <p:sldId id="352" r:id="rId8"/>
    <p:sldId id="351" r:id="rId9"/>
    <p:sldId id="260" r:id="rId10"/>
    <p:sldId id="293" r:id="rId11"/>
    <p:sldId id="294" r:id="rId12"/>
    <p:sldId id="381" r:id="rId13"/>
    <p:sldId id="296" r:id="rId14"/>
    <p:sldId id="299" r:id="rId15"/>
    <p:sldId id="430" r:id="rId16"/>
    <p:sldId id="474" r:id="rId17"/>
    <p:sldId id="325" r:id="rId18"/>
    <p:sldId id="326" r:id="rId19"/>
    <p:sldId id="327" r:id="rId20"/>
    <p:sldId id="745" r:id="rId21"/>
    <p:sldId id="475" r:id="rId22"/>
    <p:sldId id="509" r:id="rId23"/>
    <p:sldId id="476" r:id="rId24"/>
    <p:sldId id="477" r:id="rId25"/>
    <p:sldId id="510" r:id="rId26"/>
    <p:sldId id="328" r:id="rId27"/>
    <p:sldId id="530" r:id="rId28"/>
    <p:sldId id="329" r:id="rId29"/>
    <p:sldId id="686" r:id="rId30"/>
    <p:sldId id="511" r:id="rId31"/>
    <p:sldId id="567" r:id="rId32"/>
    <p:sldId id="581" r:id="rId33"/>
    <p:sldId id="582" r:id="rId34"/>
    <p:sldId id="549" r:id="rId35"/>
    <p:sldId id="566" r:id="rId36"/>
    <p:sldId id="687" r:id="rId37"/>
    <p:sldId id="453" r:id="rId38"/>
    <p:sldId id="709" r:id="rId39"/>
    <p:sldId id="688" r:id="rId40"/>
    <p:sldId id="689" r:id="rId41"/>
    <p:sldId id="690" r:id="rId42"/>
    <p:sldId id="691" r:id="rId43"/>
    <p:sldId id="531" r:id="rId44"/>
    <p:sldId id="532" r:id="rId45"/>
    <p:sldId id="355" r:id="rId46"/>
    <p:sldId id="780" r:id="rId47"/>
    <p:sldId id="779" r:id="rId48"/>
    <p:sldId id="826" r:id="rId49"/>
    <p:sldId id="825" r:id="rId50"/>
    <p:sldId id="744" r:id="rId51"/>
    <p:sldId id="551" r:id="rId52"/>
    <p:sldId id="552" r:id="rId53"/>
    <p:sldId id="346" r:id="rId54"/>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4F81BD"/>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80"/>
        <p:guide pos="3690"/>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638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63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85FB8D72-2154-4BB9-A2B0-1A539FE0FDC2}"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843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84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515AB15D-FFB8-40BA-81C0-0F29365372C4}"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253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25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09C2AA72-C540-4398-AC79-5C043028EEC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072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07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6BA21A-A6B1-4948-8CA2-18BF56FCFCBE}"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image" Target="../media/image39.png"/><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image" Target="../media/image41.png"/><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45.png"/><Relationship Id="rId1"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image" Target="../media/image46.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48.png"/><Relationship Id="rId1" Type="http://schemas.openxmlformats.org/officeDocument/2006/relationships/image" Target="../media/image47.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50.png"/><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55.png"/><Relationship Id="rId1" Type="http://schemas.openxmlformats.org/officeDocument/2006/relationships/image" Target="../media/image5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56.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58.png"/><Relationship Id="rId1" Type="http://schemas.openxmlformats.org/officeDocument/2006/relationships/image" Target="../media/image57.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2.xml"/><Relationship Id="rId4" Type="http://schemas.openxmlformats.org/officeDocument/2006/relationships/image" Target="../media/image65.png"/><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2.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2.xml"/><Relationship Id="rId2" Type="http://schemas.openxmlformats.org/officeDocument/2006/relationships/image" Target="../media/image70.png"/><Relationship Id="rId1" Type="http://schemas.openxmlformats.org/officeDocument/2006/relationships/image" Target="../media/image69.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xml"/><Relationship Id="rId2" Type="http://schemas.openxmlformats.org/officeDocument/2006/relationships/image" Target="../media/image72.png"/><Relationship Id="rId1" Type="http://schemas.openxmlformats.org/officeDocument/2006/relationships/image" Target="../media/image71.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2.xml"/><Relationship Id="rId2" Type="http://schemas.openxmlformats.org/officeDocument/2006/relationships/image" Target="../media/image74.png"/><Relationship Id="rId1" Type="http://schemas.openxmlformats.org/officeDocument/2006/relationships/image" Target="../media/image73.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2.xml"/><Relationship Id="rId2" Type="http://schemas.openxmlformats.org/officeDocument/2006/relationships/image" Target="../media/image76.png"/><Relationship Id="rId1" Type="http://schemas.openxmlformats.org/officeDocument/2006/relationships/image" Target="../media/image75.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2.xml"/><Relationship Id="rId2" Type="http://schemas.openxmlformats.org/officeDocument/2006/relationships/image" Target="../media/image78.png"/><Relationship Id="rId1" Type="http://schemas.openxmlformats.org/officeDocument/2006/relationships/image" Target="../media/image77.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image" Target="../media/image75.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2.xml"/><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79.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2.xml"/><Relationship Id="rId2" Type="http://schemas.openxmlformats.org/officeDocument/2006/relationships/image" Target="../media/image83.png"/><Relationship Id="rId1" Type="http://schemas.openxmlformats.org/officeDocument/2006/relationships/image" Target="../media/image8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2.xml"/><Relationship Id="rId2" Type="http://schemas.openxmlformats.org/officeDocument/2006/relationships/image" Target="../media/image85.png"/><Relationship Id="rId1" Type="http://schemas.openxmlformats.org/officeDocument/2006/relationships/image" Target="../media/image84.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电脑</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如果输入初始密码</a:t>
            </a:r>
            <a:r>
              <a:rPr lang="en-US" altLang="zh-CN" dirty="0">
                <a:solidFill>
                  <a:schemeClr val="bg1"/>
                </a:solidFill>
                <a:latin typeface="微软雅黑" panose="020B0503020204020204" pitchFamily="34" charset="-122"/>
                <a:ea typeface="微软雅黑" panose="020B0503020204020204" pitchFamily="34" charset="-122"/>
              </a:rPr>
              <a:t>123456</a:t>
            </a:r>
            <a:r>
              <a:rPr lang="zh-CN" altLang="en-US" dirty="0">
                <a:solidFill>
                  <a:schemeClr val="bg1"/>
                </a:solidFill>
                <a:latin typeface="微软雅黑" panose="020B0503020204020204" pitchFamily="34" charset="-122"/>
                <a:ea typeface="微软雅黑" panose="020B0503020204020204" pitchFamily="34" charset="-122"/>
              </a:rPr>
              <a:t>，系统会自动跳转到初始化密码页面，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2450" y="5384800"/>
            <a:ext cx="11184890" cy="13227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544195" y="873760"/>
            <a:ext cx="11192510" cy="4396740"/>
          </a:xfrm>
          <a:prstGeom prst="rect">
            <a:avLst/>
          </a:prstGeom>
        </p:spPr>
      </p:pic>
      <p:sp>
        <p:nvSpPr>
          <p:cNvPr id="15367"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选课</a:t>
            </a:r>
            <a:endParaRPr lang="zh-CN" altLang="en-US" sz="2800" b="1">
              <a:latin typeface="微软雅黑" panose="020B0503020204020204" pitchFamily="34" charset="-122"/>
              <a:ea typeface="微软雅黑" panose="020B0503020204020204" pitchFamily="34" charset="-122"/>
            </a:endParaRPr>
          </a:p>
        </p:txBody>
      </p:sp>
      <p:sp>
        <p:nvSpPr>
          <p:cNvPr id="15368" name="TextBox 43      (向天歌演示原创作品：www.TopPPT.cn)"/>
          <p:cNvSpPr txBox="1">
            <a:spLocks noChangeArrowheads="1"/>
          </p:cNvSpPr>
          <p:nvPr/>
        </p:nvSpPr>
        <p:spPr bwMode="auto">
          <a:xfrm>
            <a:off x="752475" y="5459730"/>
            <a:ext cx="108915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登录以后，点击左侧</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课程</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跳转到【</a:t>
            </a:r>
            <a:r>
              <a:rPr lang="zh-CN" altLang="en-US" dirty="0">
                <a:solidFill>
                  <a:schemeClr val="bg1"/>
                </a:solidFill>
                <a:latin typeface="微软雅黑" panose="020B0503020204020204" pitchFamily="34" charset="-122"/>
                <a:ea typeface="微软雅黑" panose="020B0503020204020204" pitchFamily="34" charset="-122"/>
                <a:sym typeface="+mn-ea"/>
              </a:rPr>
              <a:t>我学的课</a:t>
            </a:r>
            <a:r>
              <a:rPr lang="zh-CN" altLang="en-US" dirty="0">
                <a:solidFill>
                  <a:schemeClr val="bg1"/>
                </a:solidFill>
                <a:latin typeface="微软雅黑" panose="020B0503020204020204" pitchFamily="34" charset="-122"/>
                <a:ea typeface="微软雅黑" panose="020B0503020204020204" pitchFamily="34" charset="-122"/>
              </a:rPr>
              <a:t>】页面。</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如果您学校是在教务网系统选课，通知开课以后，课程会直接显示在【课程】</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【我学的课】下。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如果您学校通知是在超星平台选课，点击右上角【</a:t>
            </a:r>
            <a:r>
              <a:rPr lang="zh-CN" altLang="en-US" dirty="0">
                <a:solidFill>
                  <a:schemeClr val="bg1"/>
                </a:solidFill>
                <a:latin typeface="微软雅黑" panose="020B0503020204020204" pitchFamily="34" charset="-122"/>
                <a:ea typeface="微软雅黑" panose="020B0503020204020204" pitchFamily="34" charset="-122"/>
                <a:sym typeface="+mn-ea"/>
              </a:rPr>
              <a:t>添加课程</a:t>
            </a:r>
            <a:r>
              <a:rPr lang="zh-CN" altLang="en-US" dirty="0">
                <a:solidFill>
                  <a:schemeClr val="bg1"/>
                </a:solidFill>
                <a:latin typeface="微软雅黑" panose="020B0503020204020204" pitchFamily="34" charset="-122"/>
                <a:ea typeface="微软雅黑" panose="020B0503020204020204" pitchFamily="34" charset="-122"/>
              </a:rPr>
              <a:t>】，或者点击大加号</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进入自主选课页面进行选课。</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81355" y="3219339"/>
            <a:ext cx="120015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矩形 1"/>
          <p:cNvSpPr/>
          <p:nvPr/>
        </p:nvSpPr>
        <p:spPr>
          <a:xfrm>
            <a:off x="3157220" y="1678305"/>
            <a:ext cx="2780665" cy="2927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矩形 2"/>
          <p:cNvSpPr/>
          <p:nvPr/>
        </p:nvSpPr>
        <p:spPr>
          <a:xfrm>
            <a:off x="10780423" y="1171600"/>
            <a:ext cx="86409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5930900"/>
            <a:ext cx="10513060" cy="7385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741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选课</a:t>
            </a:r>
            <a:endParaRPr lang="zh-CN" altLang="en-US" sz="2800" b="1">
              <a:latin typeface="微软雅黑" panose="020B0503020204020204" pitchFamily="34" charset="-122"/>
              <a:ea typeface="微软雅黑" panose="020B0503020204020204" pitchFamily="34" charset="-122"/>
            </a:endParaRPr>
          </a:p>
        </p:txBody>
      </p:sp>
      <p:sp>
        <p:nvSpPr>
          <p:cNvPr id="17415" name="TextBox 43      (向天歌演示原创作品：www.TopPPT.cn)"/>
          <p:cNvSpPr txBox="1">
            <a:spLocks noChangeArrowheads="1"/>
          </p:cNvSpPr>
          <p:nvPr/>
        </p:nvSpPr>
        <p:spPr bwMode="auto">
          <a:xfrm>
            <a:off x="1269579" y="6084257"/>
            <a:ext cx="965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点击添加以后，进入到选课页面</a:t>
            </a:r>
            <a:r>
              <a:rPr lang="zh-CN" altLang="en-US" dirty="0" smtClean="0">
                <a:solidFill>
                  <a:schemeClr val="bg1"/>
                </a:solidFill>
                <a:latin typeface="微软雅黑" panose="020B0503020204020204" pitchFamily="34" charset="-122"/>
                <a:ea typeface="微软雅黑" panose="020B0503020204020204" pitchFamily="34" charset="-122"/>
              </a:rPr>
              <a:t>，按照学校的要求，进行选课，报名有两种方式</a:t>
            </a:r>
            <a:endParaRPr lang="zh-CN" altLang="en-US" b="1"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97610" y="910590"/>
            <a:ext cx="9824720" cy="4892675"/>
          </a:xfrm>
          <a:prstGeom prst="rect">
            <a:avLst/>
          </a:prstGeom>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537845" y="827405"/>
            <a:ext cx="11125200" cy="4819650"/>
          </a:xfrm>
          <a:prstGeom prst="rect">
            <a:avLst/>
          </a:prstGeom>
        </p:spPr>
      </p:pic>
      <p:sp>
        <p:nvSpPr>
          <p:cNvPr id="32" name="Rectangle 31      (向天歌演示原创作品：www.TopPPT.cn)"/>
          <p:cNvSpPr/>
          <p:nvPr/>
        </p:nvSpPr>
        <p:spPr>
          <a:xfrm>
            <a:off x="537210" y="5815330"/>
            <a:ext cx="11127105"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报名方法一</a:t>
            </a:r>
            <a:endParaRPr lang="zh-CN" altLang="en-US" sz="2800" b="1">
              <a:latin typeface="微软雅黑" panose="020B0503020204020204" pitchFamily="34" charset="-122"/>
              <a:ea typeface="微软雅黑" panose="020B0503020204020204" pitchFamily="34" charset="-122"/>
            </a:endParaRPr>
          </a:p>
        </p:txBody>
      </p:sp>
      <p:sp>
        <p:nvSpPr>
          <p:cNvPr id="19463" name="TextBox 43      (向天歌演示原创作品：www.TopPPT.cn)"/>
          <p:cNvSpPr txBox="1">
            <a:spLocks noChangeArrowheads="1"/>
          </p:cNvSpPr>
          <p:nvPr/>
        </p:nvSpPr>
        <p:spPr bwMode="auto">
          <a:xfrm>
            <a:off x="753110" y="5888355"/>
            <a:ext cx="107181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如果您已经想好了要选什么课程，您可以直接点击课程右下角的【报名】，出现提示【确定要报名此课程吗？】，如果您确定，点击【确定】，如果不确定，点击【取消】。</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627360" y="4787265"/>
            <a:ext cx="930910" cy="4216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7" name="图片 6"/>
          <p:cNvPicPr>
            <a:picLocks noChangeAspect="1"/>
          </p:cNvPicPr>
          <p:nvPr/>
        </p:nvPicPr>
        <p:blipFill>
          <a:blip r:embed="rId2"/>
          <a:stretch>
            <a:fillRect/>
          </a:stretch>
        </p:blipFill>
        <p:spPr>
          <a:xfrm>
            <a:off x="5076825" y="2160905"/>
            <a:ext cx="4286250" cy="2105025"/>
          </a:xfrm>
          <a:prstGeom prst="rect">
            <a:avLst/>
          </a:prstGeom>
        </p:spPr>
      </p:pic>
      <p:sp>
        <p:nvSpPr>
          <p:cNvPr id="5" name="矩形 4"/>
          <p:cNvSpPr/>
          <p:nvPr/>
        </p:nvSpPr>
        <p:spPr>
          <a:xfrm>
            <a:off x="7196455" y="3756025"/>
            <a:ext cx="1045845" cy="5099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文本框 2"/>
          <p:cNvSpPr txBox="1"/>
          <p:nvPr/>
        </p:nvSpPr>
        <p:spPr>
          <a:xfrm>
            <a:off x="10003647" y="4706025"/>
            <a:ext cx="432048" cy="584775"/>
          </a:xfrm>
          <a:prstGeom prst="rect">
            <a:avLst/>
          </a:prstGeom>
          <a:noFill/>
        </p:spPr>
        <p:txBody>
          <a:bodyPr wrap="square" rtlCol="0">
            <a:spAutoFit/>
          </a:bodyPr>
          <a:lstStyle/>
          <a:p>
            <a:r>
              <a:rPr lang="zh-CN" altLang="en-US" sz="3200" b="1" dirty="0" smtClean="0">
                <a:solidFill>
                  <a:srgbClr val="FF0000"/>
                </a:solidFill>
              </a:rPr>
              <a:t>①</a:t>
            </a:r>
            <a:endParaRPr lang="zh-CN" altLang="en-US" sz="3200" b="1" dirty="0">
              <a:solidFill>
                <a:srgbClr val="FF0000"/>
              </a:solidFill>
            </a:endParaRPr>
          </a:p>
        </p:txBody>
      </p:sp>
      <p:sp>
        <p:nvSpPr>
          <p:cNvPr id="20" name="文本框 19"/>
          <p:cNvSpPr txBox="1"/>
          <p:nvPr/>
        </p:nvSpPr>
        <p:spPr>
          <a:xfrm>
            <a:off x="6631707" y="3681105"/>
            <a:ext cx="432048" cy="584775"/>
          </a:xfrm>
          <a:prstGeom prst="rect">
            <a:avLst/>
          </a:prstGeom>
          <a:noFill/>
        </p:spPr>
        <p:txBody>
          <a:bodyPr wrap="square" rtlCol="0">
            <a:spAutoFit/>
          </a:bodyPr>
          <a:lstStyle/>
          <a:p>
            <a:r>
              <a:rPr lang="zh-CN" altLang="en-US" sz="3200" b="1" dirty="0" smtClean="0">
                <a:solidFill>
                  <a:srgbClr val="FF0000"/>
                </a:solidFill>
              </a:rPr>
              <a:t>②</a:t>
            </a:r>
            <a:endParaRPr lang="zh-CN" altLang="en-US" sz="3200" b="1" dirty="0">
              <a:solidFill>
                <a:srgbClr val="FF0000"/>
              </a:solidFill>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报名方法一</a:t>
            </a:r>
            <a:endParaRPr lang="zh-CN" altLang="en-US" sz="2800" b="1">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479425" y="1222375"/>
            <a:ext cx="4029075" cy="1809750"/>
          </a:xfrm>
          <a:prstGeom prst="rect">
            <a:avLst/>
          </a:prstGeom>
        </p:spPr>
      </p:pic>
      <p:pic>
        <p:nvPicPr>
          <p:cNvPr id="13" name="图片 12"/>
          <p:cNvPicPr>
            <a:picLocks noChangeAspect="1"/>
          </p:cNvPicPr>
          <p:nvPr/>
        </p:nvPicPr>
        <p:blipFill>
          <a:blip r:embed="rId2"/>
          <a:stretch>
            <a:fillRect/>
          </a:stretch>
        </p:blipFill>
        <p:spPr>
          <a:xfrm>
            <a:off x="408305" y="3467735"/>
            <a:ext cx="4057650" cy="1800225"/>
          </a:xfrm>
          <a:prstGeom prst="rect">
            <a:avLst/>
          </a:prstGeom>
        </p:spPr>
      </p:pic>
      <p:sp>
        <p:nvSpPr>
          <p:cNvPr id="21" name="文本框 20"/>
          <p:cNvSpPr txBox="1"/>
          <p:nvPr/>
        </p:nvSpPr>
        <p:spPr>
          <a:xfrm>
            <a:off x="551180" y="1386205"/>
            <a:ext cx="64897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a:solidFill>
                <a:srgbClr val="FF0000"/>
              </a:solidFill>
            </a:endParaRPr>
          </a:p>
        </p:txBody>
      </p:sp>
      <p:sp>
        <p:nvSpPr>
          <p:cNvPr id="2" name="文本框 1"/>
          <p:cNvSpPr txBox="1"/>
          <p:nvPr/>
        </p:nvSpPr>
        <p:spPr>
          <a:xfrm>
            <a:off x="479425" y="3539490"/>
            <a:ext cx="726440" cy="583565"/>
          </a:xfrm>
          <a:prstGeom prst="rect">
            <a:avLst/>
          </a:prstGeom>
          <a:noFill/>
        </p:spPr>
        <p:txBody>
          <a:bodyPr wrap="square" rtlCol="0">
            <a:spAutoFit/>
          </a:bodyPr>
          <a:lstStyle/>
          <a:p>
            <a:r>
              <a:rPr lang="zh-CN" altLang="en-US" sz="3200" b="1" dirty="0">
                <a:solidFill>
                  <a:srgbClr val="FF0000"/>
                </a:solidFill>
              </a:rPr>
              <a:t>④</a:t>
            </a:r>
            <a:endParaRPr lang="zh-CN" altLang="en-US" sz="3200" b="1" dirty="0">
              <a:solidFill>
                <a:srgbClr val="FF0000"/>
              </a:solidFill>
            </a:endParaRPr>
          </a:p>
        </p:txBody>
      </p:sp>
      <p:sp>
        <p:nvSpPr>
          <p:cNvPr id="6" name="Rectangle 31      (向天歌演示原创作品：www.TopPPT.cn)"/>
          <p:cNvSpPr/>
          <p:nvPr/>
        </p:nvSpPr>
        <p:spPr>
          <a:xfrm>
            <a:off x="454660" y="5635625"/>
            <a:ext cx="11195050" cy="11239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8" name="TextBox 43      (向天歌演示原创作品：www.TopPPT.cn)"/>
          <p:cNvSpPr txBox="1">
            <a:spLocks noChangeArrowheads="1"/>
          </p:cNvSpPr>
          <p:nvPr/>
        </p:nvSpPr>
        <p:spPr bwMode="auto">
          <a:xfrm>
            <a:off x="666115" y="5744845"/>
            <a:ext cx="1080325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点击【确定】后，出现③所示的提示，等待倒计时结束以后，出现【报名成功】的提示，点击【确认】即可。</a:t>
            </a:r>
            <a:r>
              <a:rPr lang="zh-CN" altLang="en-US" dirty="0" smtClean="0">
                <a:solidFill>
                  <a:schemeClr val="bg1"/>
                </a:solidFill>
                <a:latin typeface="微软雅黑" panose="020B0503020204020204" pitchFamily="34" charset="-122"/>
                <a:ea typeface="微软雅黑" panose="020B0503020204020204" pitchFamily="34" charset="-122"/>
                <a:sym typeface="+mn-ea"/>
              </a:rPr>
              <a:t>此</a:t>
            </a:r>
            <a:r>
              <a:rPr lang="zh-CN" altLang="en-US" dirty="0">
                <a:solidFill>
                  <a:schemeClr val="bg1"/>
                </a:solidFill>
                <a:latin typeface="微软雅黑" panose="020B0503020204020204" pitchFamily="34" charset="-122"/>
                <a:ea typeface="微软雅黑" panose="020B0503020204020204" pitchFamily="34" charset="-122"/>
                <a:sym typeface="+mn-ea"/>
              </a:rPr>
              <a:t>门课程您就报名成功了</a:t>
            </a:r>
            <a:r>
              <a:rPr lang="zh-CN" altLang="en-US" dirty="0" smtClean="0">
                <a:solidFill>
                  <a:schemeClr val="bg1"/>
                </a:solidFill>
                <a:latin typeface="微软雅黑" panose="020B0503020204020204" pitchFamily="34" charset="-122"/>
                <a:ea typeface="微软雅黑" panose="020B0503020204020204" pitchFamily="34" charset="-122"/>
                <a:sym typeface="+mn-ea"/>
              </a:rPr>
              <a:t>。点击右上角头像旁边的下拉三角，点击【进入空间】，即可看到您报名的课程出现在您空间里，如图⑥所示。</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a:stretch>
            <a:fillRect/>
          </a:stretch>
        </p:blipFill>
        <p:spPr>
          <a:xfrm>
            <a:off x="4618990" y="299720"/>
            <a:ext cx="7409815" cy="3081655"/>
          </a:xfrm>
          <a:prstGeom prst="rect">
            <a:avLst/>
          </a:prstGeom>
        </p:spPr>
      </p:pic>
      <p:sp>
        <p:nvSpPr>
          <p:cNvPr id="12" name="矩形 11"/>
          <p:cNvSpPr/>
          <p:nvPr/>
        </p:nvSpPr>
        <p:spPr>
          <a:xfrm>
            <a:off x="11054715" y="555625"/>
            <a:ext cx="1045845" cy="3276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4" name="图片 13"/>
          <p:cNvPicPr>
            <a:picLocks noChangeAspect="1"/>
          </p:cNvPicPr>
          <p:nvPr/>
        </p:nvPicPr>
        <p:blipFill>
          <a:blip r:embed="rId4"/>
          <a:stretch>
            <a:fillRect/>
          </a:stretch>
        </p:blipFill>
        <p:spPr>
          <a:xfrm>
            <a:off x="5382895" y="1758950"/>
            <a:ext cx="6086475" cy="3752850"/>
          </a:xfrm>
          <a:prstGeom prst="rect">
            <a:avLst/>
          </a:prstGeom>
        </p:spPr>
      </p:pic>
      <p:sp>
        <p:nvSpPr>
          <p:cNvPr id="15" name="文本框 14"/>
          <p:cNvSpPr txBox="1"/>
          <p:nvPr/>
        </p:nvSpPr>
        <p:spPr>
          <a:xfrm>
            <a:off x="10447020" y="481965"/>
            <a:ext cx="648970"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6" name="文本框 15"/>
          <p:cNvSpPr txBox="1"/>
          <p:nvPr/>
        </p:nvSpPr>
        <p:spPr>
          <a:xfrm>
            <a:off x="7304405" y="2448560"/>
            <a:ext cx="648970"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53440" y="869950"/>
            <a:ext cx="9675495" cy="4671060"/>
          </a:xfrm>
          <a:prstGeom prst="rect">
            <a:avLst/>
          </a:prstGeom>
        </p:spPr>
      </p:pic>
      <p:sp>
        <p:nvSpPr>
          <p:cNvPr id="32" name="Rectangle 31      (向天歌演示原创作品：www.TopPPT.cn)"/>
          <p:cNvSpPr/>
          <p:nvPr/>
        </p:nvSpPr>
        <p:spPr>
          <a:xfrm>
            <a:off x="551180" y="5684520"/>
            <a:ext cx="11096625" cy="1054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报名方法二</a:t>
            </a:r>
            <a:endParaRPr lang="zh-CN" altLang="en-US" sz="2800" b="1">
              <a:latin typeface="微软雅黑" panose="020B0503020204020204" pitchFamily="34" charset="-122"/>
              <a:ea typeface="微软雅黑" panose="020B0503020204020204" pitchFamily="34" charset="-122"/>
            </a:endParaRPr>
          </a:p>
        </p:txBody>
      </p:sp>
      <p:sp>
        <p:nvSpPr>
          <p:cNvPr id="19463" name="TextBox 43      (向天歌演示原创作品：www.TopPPT.cn)"/>
          <p:cNvSpPr txBox="1">
            <a:spLocks noChangeArrowheads="1"/>
          </p:cNvSpPr>
          <p:nvPr/>
        </p:nvSpPr>
        <p:spPr bwMode="auto">
          <a:xfrm>
            <a:off x="823595" y="5744845"/>
            <a:ext cx="1061402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如果您还没有想好要选择什么课程，点击您想了解的课程的封面，可以查看该课程的一些介绍，如果确定要选这门课，点击橙色</a:t>
            </a:r>
            <a:r>
              <a:rPr lang="zh-CN" altLang="en-US" dirty="0" smtClean="0">
                <a:solidFill>
                  <a:schemeClr val="bg1"/>
                </a:solidFill>
                <a:latin typeface="微软雅黑" panose="020B0503020204020204" pitchFamily="34" charset="-122"/>
                <a:ea typeface="微软雅黑" panose="020B0503020204020204" pitchFamily="34" charset="-122"/>
              </a:rPr>
              <a:t>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课程报名</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，弹出提示【确定要报名此课程吗？】，点击</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确定</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，提示</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报名成功</a:t>
            </a:r>
            <a:r>
              <a:rPr lang="zh-CN" altLang="en-US" dirty="0" smtClean="0">
                <a:solidFill>
                  <a:schemeClr val="bg1"/>
                </a:solidFill>
                <a:latin typeface="微软雅黑" panose="020B0503020204020204" pitchFamily="34" charset="-122"/>
                <a:ea typeface="微软雅黑" panose="020B0503020204020204" pitchFamily="34" charset="-122"/>
              </a:rPr>
              <a:t>，您成功添加了</a:t>
            </a:r>
            <a:r>
              <a:rPr lang="en-US" altLang="zh-CN" dirty="0" smtClean="0">
                <a:solidFill>
                  <a:schemeClr val="bg1"/>
                </a:solidFill>
                <a:latin typeface="微软雅黑" panose="020B0503020204020204" pitchFamily="34" charset="-122"/>
                <a:ea typeface="微软雅黑" panose="020B0503020204020204" pitchFamily="34" charset="-122"/>
              </a:rPr>
              <a:t>1</a:t>
            </a:r>
            <a:r>
              <a:rPr lang="zh-CN" altLang="en-US" dirty="0" smtClean="0">
                <a:solidFill>
                  <a:schemeClr val="bg1"/>
                </a:solidFill>
                <a:latin typeface="微软雅黑" panose="020B0503020204020204" pitchFamily="34" charset="-122"/>
                <a:ea typeface="微软雅黑" panose="020B0503020204020204" pitchFamily="34" charset="-122"/>
              </a:rPr>
              <a:t>门课程到学习空间</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，点击【确定】，此</a:t>
            </a:r>
            <a:r>
              <a:rPr lang="zh-CN" altLang="en-US" dirty="0">
                <a:solidFill>
                  <a:schemeClr val="bg1"/>
                </a:solidFill>
                <a:latin typeface="微软雅黑" panose="020B0503020204020204" pitchFamily="34" charset="-122"/>
                <a:ea typeface="微软雅黑" panose="020B0503020204020204" pitchFamily="34" charset="-122"/>
              </a:rPr>
              <a:t>门课程您就报名成功了</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95705" y="5108575"/>
            <a:ext cx="1486535" cy="431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17" name="图片 2" descr="8%UY_X}~S%I89O`O2L@OBN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415" y="2020440"/>
            <a:ext cx="330358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5" descr="](15[_452ORQ_{~SW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082" y="2652787"/>
            <a:ext cx="33051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3841096" y="2780928"/>
            <a:ext cx="811113" cy="5100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文本框 2"/>
          <p:cNvSpPr txBox="1"/>
          <p:nvPr/>
        </p:nvSpPr>
        <p:spPr>
          <a:xfrm>
            <a:off x="1195705" y="4437380"/>
            <a:ext cx="570865" cy="583565"/>
          </a:xfrm>
          <a:prstGeom prst="rect">
            <a:avLst/>
          </a:prstGeom>
          <a:noFill/>
        </p:spPr>
        <p:txBody>
          <a:bodyPr wrap="square" rtlCol="0">
            <a:spAutoFit/>
          </a:bodyPr>
          <a:lstStyle/>
          <a:p>
            <a:r>
              <a:rPr lang="zh-CN" altLang="en-US" sz="3200" b="1" dirty="0" smtClean="0">
                <a:solidFill>
                  <a:srgbClr val="FF0000"/>
                </a:solidFill>
              </a:rPr>
              <a:t>①</a:t>
            </a:r>
            <a:endParaRPr lang="zh-CN" altLang="en-US" sz="3200" b="1" dirty="0">
              <a:solidFill>
                <a:srgbClr val="FF0000"/>
              </a:solidFill>
            </a:endParaRPr>
          </a:p>
        </p:txBody>
      </p:sp>
      <p:sp>
        <p:nvSpPr>
          <p:cNvPr id="20" name="文本框 19"/>
          <p:cNvSpPr txBox="1"/>
          <p:nvPr/>
        </p:nvSpPr>
        <p:spPr>
          <a:xfrm>
            <a:off x="3155717" y="2095510"/>
            <a:ext cx="432048" cy="584775"/>
          </a:xfrm>
          <a:prstGeom prst="rect">
            <a:avLst/>
          </a:prstGeom>
          <a:noFill/>
        </p:spPr>
        <p:txBody>
          <a:bodyPr wrap="square" rtlCol="0">
            <a:spAutoFit/>
          </a:bodyPr>
          <a:lstStyle/>
          <a:p>
            <a:r>
              <a:rPr lang="zh-CN" altLang="en-US" sz="3200" b="1" dirty="0" smtClean="0">
                <a:solidFill>
                  <a:srgbClr val="FF0000"/>
                </a:solidFill>
              </a:rPr>
              <a:t>②</a:t>
            </a:r>
            <a:endParaRPr lang="zh-CN" altLang="en-US" sz="3200" b="1" dirty="0">
              <a:solidFill>
                <a:srgbClr val="FF0000"/>
              </a:solidFill>
            </a:endParaRPr>
          </a:p>
        </p:txBody>
      </p:sp>
      <p:sp>
        <p:nvSpPr>
          <p:cNvPr id="21" name="文本框 20"/>
          <p:cNvSpPr txBox="1"/>
          <p:nvPr/>
        </p:nvSpPr>
        <p:spPr>
          <a:xfrm>
            <a:off x="6873099" y="2636912"/>
            <a:ext cx="432048" cy="584775"/>
          </a:xfrm>
          <a:prstGeom prst="rect">
            <a:avLst/>
          </a:prstGeom>
          <a:noFill/>
        </p:spPr>
        <p:txBody>
          <a:bodyPr wrap="square" rtlCol="0">
            <a:spAutoFit/>
          </a:bodyPr>
          <a:lstStyle/>
          <a:p>
            <a:r>
              <a:rPr lang="zh-CN" altLang="en-US" sz="3200" b="1" dirty="0" smtClean="0">
                <a:solidFill>
                  <a:srgbClr val="FF0000"/>
                </a:solidFill>
              </a:rPr>
              <a:t>③</a:t>
            </a:r>
            <a:endParaRPr lang="zh-CN" altLang="en-US" sz="3200" b="1" dirty="0">
              <a:solidFill>
                <a:srgbClr val="FF0000"/>
              </a:solidFill>
            </a:endParaRPr>
          </a:p>
        </p:txBody>
      </p:sp>
      <p:sp>
        <p:nvSpPr>
          <p:cNvPr id="6" name="矩形 5"/>
          <p:cNvSpPr/>
          <p:nvPr/>
        </p:nvSpPr>
        <p:spPr>
          <a:xfrm>
            <a:off x="10770235" y="888365"/>
            <a:ext cx="662940" cy="4580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10885170" y="979170"/>
            <a:ext cx="662305" cy="4399915"/>
          </a:xfrm>
          <a:prstGeom prst="rect">
            <a:avLst/>
          </a:prstGeom>
          <a:noFill/>
        </p:spPr>
        <p:txBody>
          <a:bodyPr wrap="square" rtlCol="0">
            <a:spAutoFit/>
          </a:bodyPr>
          <a:p>
            <a:r>
              <a:rPr lang="zh-CN" altLang="en-US" sz="2000" b="1">
                <a:solidFill>
                  <a:srgbClr val="FF0000"/>
                </a:solidFill>
              </a:rPr>
              <a:t>注意：课程一定要先报名再学习</a:t>
            </a:r>
            <a:endParaRPr lang="zh-CN" altLang="en-US" sz="2000" b="1">
              <a:solidFill>
                <a:srgbClr val="FF0000"/>
              </a:solidFil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470025" y="849630"/>
            <a:ext cx="9384030" cy="4750435"/>
          </a:xfrm>
          <a:prstGeom prst="rect">
            <a:avLst/>
          </a:prstGeom>
        </p:spPr>
      </p:pic>
      <p:sp>
        <p:nvSpPr>
          <p:cNvPr id="32" name="Rectangle 31      (向天歌演示原创作品：www.TopPPT.cn)"/>
          <p:cNvSpPr/>
          <p:nvPr/>
        </p:nvSpPr>
        <p:spPr>
          <a:xfrm>
            <a:off x="910908" y="5743575"/>
            <a:ext cx="10442575"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51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报名方法二</a:t>
            </a:r>
            <a:endParaRPr lang="zh-CN" altLang="en-US" sz="2800" b="1">
              <a:latin typeface="微软雅黑" panose="020B0503020204020204" pitchFamily="34" charset="-122"/>
              <a:ea typeface="微软雅黑" panose="020B0503020204020204" pitchFamily="34" charset="-122"/>
            </a:endParaRPr>
          </a:p>
        </p:txBody>
      </p:sp>
      <p:sp>
        <p:nvSpPr>
          <p:cNvPr id="21511" name="TextBox 43      (向天歌演示原创作品：www.TopPPT.cn)"/>
          <p:cNvSpPr txBox="1">
            <a:spLocks noChangeArrowheads="1"/>
          </p:cNvSpPr>
          <p:nvPr/>
        </p:nvSpPr>
        <p:spPr bwMode="auto">
          <a:xfrm>
            <a:off x="983685" y="5829984"/>
            <a:ext cx="1029779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报名成功后，点击提示框里面</a:t>
            </a:r>
            <a:r>
              <a:rPr lang="zh-CN" altLang="en-US" dirty="0" smtClean="0">
                <a:solidFill>
                  <a:schemeClr val="bg1"/>
                </a:solidFill>
                <a:latin typeface="微软雅黑" panose="020B0503020204020204" pitchFamily="34" charset="-122"/>
                <a:ea typeface="微软雅黑" panose="020B0503020204020204" pitchFamily="34" charset="-122"/>
              </a:rPr>
              <a:t>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学习空间</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您就能回到学习空间页面</a:t>
            </a:r>
            <a:r>
              <a:rPr lang="zh-CN" altLang="en-US" dirty="0" smtClean="0">
                <a:solidFill>
                  <a:schemeClr val="bg1"/>
                </a:solidFill>
                <a:latin typeface="微软雅黑" panose="020B0503020204020204" pitchFamily="34" charset="-122"/>
                <a:ea typeface="微软雅黑" panose="020B0503020204020204" pitchFamily="34" charset="-122"/>
              </a:rPr>
              <a:t>。或者点击课程标题下方显示的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进入课程</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，进入到课程学习页面。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629410" y="5168265"/>
            <a:ext cx="1021715" cy="431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717883" y="2501910"/>
            <a:ext cx="66198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348605"/>
            <a:ext cx="11238865" cy="13709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退课</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680720" y="5420360"/>
            <a:ext cx="110064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选课后，如果想进行退课，您可以在【课程】➤【我学的课】，把鼠标放在课程图片上，</a:t>
            </a:r>
            <a:endParaRPr lang="zh-CN" altLang="en-US" dirty="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rPr>
              <a:t>如果右上角</a:t>
            </a:r>
            <a:r>
              <a:rPr lang="zh-CN" altLang="en-US" dirty="0">
                <a:solidFill>
                  <a:schemeClr val="bg1"/>
                </a:solidFill>
                <a:latin typeface="微软雅黑" panose="020B0503020204020204" pitchFamily="34" charset="-122"/>
                <a:ea typeface="微软雅黑" panose="020B0503020204020204" pitchFamily="34" charset="-122"/>
                <a:sym typeface="+mn-ea"/>
              </a:rPr>
              <a:t>未出现【退课】按钮，只有【移动到】，即为学校要求不允许退课。</a:t>
            </a:r>
            <a:endParaRPr lang="zh-CN" altLang="en-US" dirty="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rPr>
              <a:t>如果显示“退课”按钮，点击退课，系统会弹出提示【您确定要退出此课程？退课后学习记录将无法恢复！】，如果您确定，点击【确定】即可。</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752475" y="983615"/>
            <a:ext cx="3997960" cy="4165600"/>
          </a:xfrm>
          <a:prstGeom prst="rect">
            <a:avLst/>
          </a:prstGeom>
        </p:spPr>
      </p:pic>
      <p:sp>
        <p:nvSpPr>
          <p:cNvPr id="5" name="矩形 4"/>
          <p:cNvSpPr/>
          <p:nvPr/>
        </p:nvSpPr>
        <p:spPr>
          <a:xfrm>
            <a:off x="3882390" y="1056005"/>
            <a:ext cx="868680" cy="5302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9" name="图片 8"/>
          <p:cNvPicPr>
            <a:picLocks noChangeAspect="1"/>
          </p:cNvPicPr>
          <p:nvPr/>
        </p:nvPicPr>
        <p:blipFill>
          <a:blip r:embed="rId2"/>
          <a:stretch>
            <a:fillRect/>
          </a:stretch>
        </p:blipFill>
        <p:spPr>
          <a:xfrm>
            <a:off x="5367020" y="983615"/>
            <a:ext cx="4080510" cy="4245610"/>
          </a:xfrm>
          <a:prstGeom prst="rect">
            <a:avLst/>
          </a:prstGeom>
        </p:spPr>
      </p:pic>
      <p:pic>
        <p:nvPicPr>
          <p:cNvPr id="10" name="图片 9"/>
          <p:cNvPicPr>
            <a:picLocks noChangeAspect="1"/>
          </p:cNvPicPr>
          <p:nvPr/>
        </p:nvPicPr>
        <p:blipFill>
          <a:blip r:embed="rId3"/>
          <a:stretch>
            <a:fillRect/>
          </a:stretch>
        </p:blipFill>
        <p:spPr>
          <a:xfrm>
            <a:off x="5984875" y="2453005"/>
            <a:ext cx="5514975" cy="1952625"/>
          </a:xfrm>
          <a:prstGeom prst="rect">
            <a:avLst/>
          </a:prstGeom>
        </p:spPr>
      </p:pic>
      <p:sp>
        <p:nvSpPr>
          <p:cNvPr id="11" name="矩形 10"/>
          <p:cNvSpPr/>
          <p:nvPr/>
        </p:nvSpPr>
        <p:spPr>
          <a:xfrm>
            <a:off x="8027670" y="1039495"/>
            <a:ext cx="1419860" cy="5302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5984875" y="2458085"/>
            <a:ext cx="5514340" cy="19475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674995"/>
            <a:ext cx="108692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752475" y="827405"/>
            <a:ext cx="8862060" cy="41198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70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29703" name="TextBox 43      (向天歌演示原创作品：www.TopPPT.cn)"/>
          <p:cNvSpPr txBox="1">
            <a:spLocks noChangeArrowheads="1"/>
          </p:cNvSpPr>
          <p:nvPr/>
        </p:nvSpPr>
        <p:spPr bwMode="auto">
          <a:xfrm>
            <a:off x="914400" y="5733415"/>
            <a:ext cx="105187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点击课程封面，进入课程的学习页面，右上角您可以</a:t>
            </a:r>
            <a:r>
              <a:rPr lang="zh-CN" altLang="en-US" dirty="0" smtClean="0">
                <a:solidFill>
                  <a:schemeClr val="bg1"/>
                </a:solidFill>
                <a:latin typeface="微软雅黑" panose="020B0503020204020204" pitchFamily="34" charset="-122"/>
                <a:ea typeface="微软雅黑" panose="020B0503020204020204" pitchFamily="34" charset="-122"/>
              </a:rPr>
              <a:t>看到</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进度】或者【统计</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，点击查看</a:t>
            </a:r>
            <a:r>
              <a:rPr lang="zh-CN" altLang="en-US" dirty="0" smtClean="0">
                <a:solidFill>
                  <a:schemeClr val="bg1"/>
                </a:solidFill>
                <a:latin typeface="微软雅黑" panose="020B0503020204020204" pitchFamily="34" charset="-122"/>
                <a:ea typeface="微软雅黑" panose="020B0503020204020204" pitchFamily="34" charset="-122"/>
                <a:sym typeface="+mn-ea"/>
              </a:rPr>
              <a:t>您的课程各项考核权重以及</a:t>
            </a:r>
            <a:r>
              <a:rPr lang="zh-CN" altLang="en-US" dirty="0" smtClean="0">
                <a:solidFill>
                  <a:schemeClr val="bg1"/>
                </a:solidFill>
                <a:latin typeface="微软雅黑" panose="020B0503020204020204" pitchFamily="34" charset="-122"/>
                <a:ea typeface="微软雅黑" panose="020B0503020204020204" pitchFamily="34" charset="-122"/>
              </a:rPr>
              <a:t>当前完成的情况，如果您学校有特殊考核通知的，以学校通知为准，祝您取得好成绩。【进度】和【统计】是同一个功能，都可以查看成绩。</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314065" y="1976755"/>
            <a:ext cx="8119110" cy="3552190"/>
          </a:xfrm>
          <a:prstGeom prst="rect">
            <a:avLst/>
          </a:prstGeom>
        </p:spPr>
      </p:pic>
      <p:sp>
        <p:nvSpPr>
          <p:cNvPr id="5" name="矩形 4"/>
          <p:cNvSpPr/>
          <p:nvPr/>
        </p:nvSpPr>
        <p:spPr>
          <a:xfrm>
            <a:off x="7096760" y="909320"/>
            <a:ext cx="479425" cy="3263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1" name="矩形 10"/>
          <p:cNvSpPr/>
          <p:nvPr/>
        </p:nvSpPr>
        <p:spPr>
          <a:xfrm>
            <a:off x="8974455" y="1990090"/>
            <a:ext cx="441325" cy="3517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1134745" y="1284605"/>
            <a:ext cx="7780020" cy="706755"/>
          </a:xfrm>
          <a:prstGeom prst="rect">
            <a:avLst/>
          </a:prstGeom>
          <a:noFill/>
        </p:spPr>
        <p:txBody>
          <a:bodyPr wrap="square" rtlCol="0">
            <a:spAutoFit/>
          </a:bodyPr>
          <a:p>
            <a:r>
              <a:rPr lang="zh-CN" altLang="zh-CN" sz="4000"/>
              <a:t>超星尔雅课程选课学习说明：</a:t>
            </a:r>
            <a:endParaRPr lang="zh-CN" altLang="zh-CN" sz="4000"/>
          </a:p>
        </p:txBody>
      </p:sp>
      <p:sp>
        <p:nvSpPr>
          <p:cNvPr id="17" name="Rectangle 16      (向天歌演示原创作品：www.TopPPT.cn)"/>
          <p:cNvSpPr/>
          <p:nvPr/>
        </p:nvSpPr>
        <p:spPr>
          <a:xfrm>
            <a:off x="2717800" y="326644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111625" y="3450590"/>
            <a:ext cx="46589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固定选课：学校教务网系统选课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3110" y="5400040"/>
            <a:ext cx="10685145" cy="11576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49960" y="5517515"/>
            <a:ext cx="1031303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以上各项为目前常见的各项考核标准，具体课程哪项占权重以及所占比例，您可以点击自己的课程查看，完成对应内容即可获得该项成绩。如果学校没有特殊要求，（当前分数）达到60以上即可获得学分。如果学校有特殊要求，查看学校通知，以学校通知为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470025" y="998220"/>
            <a:ext cx="9410700" cy="4182745"/>
          </a:xfrm>
          <a:prstGeom prst="rect">
            <a:avLst/>
          </a:prstGeom>
        </p:spPr>
      </p:pic>
      <p:sp>
        <p:nvSpPr>
          <p:cNvPr id="5" name="矩形 4"/>
          <p:cNvSpPr/>
          <p:nvPr/>
        </p:nvSpPr>
        <p:spPr>
          <a:xfrm>
            <a:off x="1838325" y="1616075"/>
            <a:ext cx="8971280" cy="3482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70255" y="961390"/>
            <a:ext cx="10706100" cy="4305300"/>
          </a:xfrm>
          <a:prstGeom prst="rect">
            <a:avLst/>
          </a:prstGeom>
        </p:spPr>
      </p:pic>
      <p:sp>
        <p:nvSpPr>
          <p:cNvPr id="32" name="Rectangle 31      (向天歌演示原创作品：www.TopPPT.cn)"/>
          <p:cNvSpPr/>
          <p:nvPr/>
        </p:nvSpPr>
        <p:spPr>
          <a:xfrm>
            <a:off x="770255" y="5483225"/>
            <a:ext cx="10705465" cy="9124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68375" y="5628640"/>
            <a:ext cx="101968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点击【进度】，您可以看到课程的考核权重，您获得的当前分数以及进度。</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注意：进度是指所有任务点完成的总百分比。</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609090" y="3122930"/>
            <a:ext cx="9028430" cy="7753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1840" y="4943475"/>
            <a:ext cx="10747375" cy="14497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64540" y="1107440"/>
            <a:ext cx="10734675" cy="3581400"/>
          </a:xfrm>
          <a:prstGeom prst="rect">
            <a:avLst/>
          </a:prstGeom>
        </p:spPr>
      </p:pic>
      <p:sp>
        <p:nvSpPr>
          <p:cNvPr id="31751" name="TextBox 43      (向天歌演示原创作品：www.TopPPT.cn)"/>
          <p:cNvSpPr txBox="1">
            <a:spLocks noChangeArrowheads="1"/>
          </p:cNvSpPr>
          <p:nvPr/>
        </p:nvSpPr>
        <p:spPr bwMode="auto">
          <a:xfrm>
            <a:off x="875030" y="5087620"/>
            <a:ext cx="105492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点击【统计】</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【进度统计】，您可以看到课程的考核权重，您获得的当前分数。</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a:solidFill>
                  <a:schemeClr val="bg1"/>
                </a:solidFill>
                <a:latin typeface="微软雅黑" panose="020B0503020204020204" pitchFamily="34" charset="-122"/>
                <a:ea typeface="微软雅黑" panose="020B0503020204020204" pitchFamily="34" charset="-122"/>
              </a:rPr>
              <a:t>总成绩 =视频成绩*视频考核比例+章节测验的平均成绩*章节测验考核比例+考试成绩*考试考核比例+（课堂互动、签到、音频、访问数、讨论、阅读、直播、奖励、线下……），如果学校没有特殊要求，（当前分数</a:t>
            </a:r>
            <a:r>
              <a:rPr lang="en-US" altLang="zh-CN">
                <a:solidFill>
                  <a:schemeClr val="bg1"/>
                </a:solidFill>
                <a:latin typeface="微软雅黑" panose="020B0503020204020204" pitchFamily="34" charset="-122"/>
                <a:ea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rPr>
              <a:t>我的成绩）达到60以上即可获得学分。</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02055" y="2766060"/>
            <a:ext cx="10149840" cy="19234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731510"/>
            <a:ext cx="11090910" cy="8921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95325" y="1033145"/>
            <a:ext cx="10801350" cy="2105025"/>
          </a:xfrm>
          <a:prstGeom prst="rect">
            <a:avLst/>
          </a:prstGeom>
        </p:spPr>
      </p:pic>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731520" y="5876925"/>
            <a:ext cx="107645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在【进度】或【统计】中不显示【考核标准和当前得分】，是因为贵校要求不允许查看成绩，请等待结课后老师导出成绩录入您学校教务网系统即可！</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15695" y="1610360"/>
            <a:ext cx="7141210" cy="1142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4" name="图片 3"/>
          <p:cNvPicPr>
            <a:picLocks noChangeAspect="1"/>
          </p:cNvPicPr>
          <p:nvPr/>
        </p:nvPicPr>
        <p:blipFill>
          <a:blip r:embed="rId2"/>
          <a:stretch>
            <a:fillRect/>
          </a:stretch>
        </p:blipFill>
        <p:spPr>
          <a:xfrm>
            <a:off x="936625" y="3354705"/>
            <a:ext cx="10220960" cy="2005965"/>
          </a:xfrm>
          <a:prstGeom prst="rect">
            <a:avLst/>
          </a:prstGeom>
        </p:spPr>
      </p:pic>
      <p:sp>
        <p:nvSpPr>
          <p:cNvPr id="6" name="矩形 5"/>
          <p:cNvSpPr/>
          <p:nvPr/>
        </p:nvSpPr>
        <p:spPr>
          <a:xfrm>
            <a:off x="1332865" y="3992245"/>
            <a:ext cx="7038340" cy="9505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74965" y="1468755"/>
            <a:ext cx="3676015" cy="42760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766445" y="892810"/>
            <a:ext cx="6134100" cy="1257300"/>
          </a:xfrm>
          <a:prstGeom prst="rect">
            <a:avLst/>
          </a:prstGeom>
        </p:spPr>
      </p:pic>
      <p:pic>
        <p:nvPicPr>
          <p:cNvPr id="3" name="图片 2"/>
          <p:cNvPicPr>
            <a:picLocks noChangeAspect="1"/>
          </p:cNvPicPr>
          <p:nvPr/>
        </p:nvPicPr>
        <p:blipFill>
          <a:blip r:embed="rId2"/>
          <a:stretch>
            <a:fillRect/>
          </a:stretch>
        </p:blipFill>
        <p:spPr>
          <a:xfrm>
            <a:off x="598805" y="2286635"/>
            <a:ext cx="7124700" cy="4276725"/>
          </a:xfrm>
          <a:prstGeom prst="rect">
            <a:avLst/>
          </a:prstGeom>
        </p:spPr>
      </p:pic>
      <p:sp>
        <p:nvSpPr>
          <p:cNvPr id="27655" name="TextBox 43      (向天歌演示原创作品：www.TopPPT.cn)"/>
          <p:cNvSpPr txBox="1">
            <a:spLocks noChangeArrowheads="1"/>
          </p:cNvSpPr>
          <p:nvPr/>
        </p:nvSpPr>
        <p:spPr bwMode="auto">
          <a:xfrm>
            <a:off x="8110855" y="1608455"/>
            <a:ext cx="3449955"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如果课程有【阅读】章节，一般在课程的最后一个章节。</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阅读时长需要次日更新。</a:t>
            </a:r>
            <a:r>
              <a:rPr lang="zh-CN" altLang="en-US" dirty="0">
                <a:solidFill>
                  <a:schemeClr val="bg1"/>
                </a:solidFill>
                <a:latin typeface="微软雅黑" panose="020B0503020204020204" pitchFamily="34" charset="-122"/>
                <a:ea typeface="微软雅黑" panose="020B0503020204020204" pitchFamily="34" charset="-122"/>
                <a:sym typeface="+mn-ea"/>
              </a:rPr>
              <a:t>如果今天是课程最后一天学习时间，今天阅读，明天阅读时长正常更新，任务点在时长更新以后变绿，进度完成。</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93165" y="1397000"/>
            <a:ext cx="5596255" cy="566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1193165" y="4780915"/>
            <a:ext cx="3387725" cy="304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3211195"/>
            <a:ext cx="7332980" cy="301498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378835"/>
            <a:ext cx="656463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学校教务系统选课，查看教务系统选课通知，在规定时间内登录教务系统进行选课，选课结束后，老师会将所有的学生选课信息统计好提供给工作人员导入尔雅平台，确定选课成功后请耐心等待或查看学校教务网站相关开课通知，到开课时间再按照通知登录，登录后进入空间会有课程显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903095"/>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2087245"/>
            <a:ext cx="15576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80440" y="852805"/>
            <a:ext cx="7780020" cy="706755"/>
          </a:xfrm>
          <a:prstGeom prst="rect">
            <a:avLst/>
          </a:prstGeom>
          <a:noFill/>
        </p:spPr>
        <p:txBody>
          <a:bodyPr wrap="square" rtlCol="0">
            <a:spAutoFit/>
          </a:bodyPr>
          <a:p>
            <a:r>
              <a:rPr lang="zh-CN" altLang="zh-CN" sz="4000"/>
              <a:t>详细说明：</a:t>
            </a:r>
            <a:endParaRPr lang="zh-CN" altLang="zh-CN" sz="4000"/>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466090" y="2003425"/>
            <a:ext cx="6343650" cy="2752725"/>
          </a:xfrm>
          <a:prstGeom prst="rect">
            <a:avLst/>
          </a:prstGeom>
        </p:spPr>
      </p:pic>
      <p:sp>
        <p:nvSpPr>
          <p:cNvPr id="32" name="Rectangle 31      (向天歌演示原创作品：www.TopPPT.cn)"/>
          <p:cNvSpPr/>
          <p:nvPr/>
        </p:nvSpPr>
        <p:spPr>
          <a:xfrm>
            <a:off x="408305" y="4965065"/>
            <a:ext cx="11176000" cy="16738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5216525" y="2096135"/>
            <a:ext cx="6477000" cy="2609850"/>
          </a:xfrm>
          <a:prstGeom prst="rect">
            <a:avLst/>
          </a:prstGeom>
        </p:spPr>
      </p:pic>
      <p:pic>
        <p:nvPicPr>
          <p:cNvPr id="3" name="图片 2"/>
          <p:cNvPicPr>
            <a:picLocks noChangeAspect="1"/>
          </p:cNvPicPr>
          <p:nvPr/>
        </p:nvPicPr>
        <p:blipFill>
          <a:blip r:embed="rId3"/>
          <a:stretch>
            <a:fillRect/>
          </a:stretch>
        </p:blipFill>
        <p:spPr>
          <a:xfrm>
            <a:off x="1578610" y="917575"/>
            <a:ext cx="9182100" cy="904875"/>
          </a:xfrm>
          <a:prstGeom prst="rect">
            <a:avLst/>
          </a:prstGeom>
        </p:spPr>
      </p:pic>
      <p:sp>
        <p:nvSpPr>
          <p:cNvPr id="27655" name="TextBox 43      (向天歌演示原创作品：www.TopPPT.cn)"/>
          <p:cNvSpPr txBox="1">
            <a:spLocks noChangeArrowheads="1"/>
          </p:cNvSpPr>
          <p:nvPr/>
        </p:nvSpPr>
        <p:spPr bwMode="auto">
          <a:xfrm>
            <a:off x="480060" y="5074285"/>
            <a:ext cx="109982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如果阅读不占考核权重，您点击阅读章节进入查看阅读要求，完成对应时长，任务点变绿即可。</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如果显示【阅读总时长大于0分钟，阅读任务点可通过】，您点击下面的专题进入再退出，任务点当时即可变绿。</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如果显示【阅读总时长达到60分钟，课程阅读任务可完成】，您需要点击下面的专题进行阅读，达到要求的时长以后任务点才可以变绿，进度才可以达到</a:t>
            </a:r>
            <a:r>
              <a:rPr lang="en-US" altLang="zh-CN" dirty="0">
                <a:solidFill>
                  <a:schemeClr val="bg1"/>
                </a:solidFill>
                <a:latin typeface="微软雅黑" panose="020B0503020204020204" pitchFamily="34" charset="-122"/>
                <a:ea typeface="微软雅黑" panose="020B0503020204020204" pitchFamily="34" charset="-122"/>
                <a:sym typeface="+mn-ea"/>
              </a:rPr>
              <a:t>100%</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681355" y="317690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5424805" y="3558540"/>
            <a:ext cx="3317240"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1811020" y="989330"/>
            <a:ext cx="2731135"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1363980" y="2257425"/>
            <a:ext cx="6343650" cy="2752725"/>
          </a:xfrm>
          <a:prstGeom prst="rect">
            <a:avLst/>
          </a:prstGeom>
        </p:spPr>
      </p:pic>
      <p:sp>
        <p:nvSpPr>
          <p:cNvPr id="32" name="Rectangle 31      (向天歌演示原创作品：www.TopPPT.cn)"/>
          <p:cNvSpPr/>
          <p:nvPr/>
        </p:nvSpPr>
        <p:spPr>
          <a:xfrm>
            <a:off x="408305" y="5081905"/>
            <a:ext cx="11393805" cy="16129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80060" y="5146040"/>
            <a:ext cx="1132268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如果阅读占考核权重，即【进度】里显示：阅读（</a:t>
            </a:r>
            <a:r>
              <a:rPr lang="en-US" altLang="zh-CN" dirty="0">
                <a:solidFill>
                  <a:schemeClr val="bg1"/>
                </a:solidFill>
                <a:latin typeface="微软雅黑" panose="020B0503020204020204" pitchFamily="34" charset="-122"/>
                <a:ea typeface="微软雅黑" panose="020B0503020204020204" pitchFamily="34" charset="-122"/>
                <a:sym typeface="+mn-ea"/>
              </a:rPr>
              <a:t>10</a:t>
            </a:r>
            <a:r>
              <a:rPr lang="zh-CN" altLang="en-US" dirty="0">
                <a:solidFill>
                  <a:schemeClr val="bg1"/>
                </a:solidFill>
                <a:latin typeface="微软雅黑" panose="020B0503020204020204" pitchFamily="34" charset="-122"/>
                <a:ea typeface="微软雅黑" panose="020B0503020204020204" pitchFamily="34" charset="-122"/>
                <a:sym typeface="+mn-ea"/>
              </a:rPr>
              <a:t>%）：资料模块中专题阅读总时长达到60分钟为满分。</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阅读章节会显示【阅读总时长大于0分钟，阅读任务点可通过】，您点击下面的专题进入再退出，任务点当时即可变绿，进度会显示完成，但是如果您的阅读总时长没有达到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分，是没有阅读成绩的。</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您点击阅读章节里的内容进行阅读或者点击资料模块里的专题进行阅读，都可以的，阅读时长达到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分钟即可获得阅读成绩。（有的学校阅读时长不是</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分钟，具体查看进度里显示或者学校要求）</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563370" y="383857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2"/>
          <a:stretch>
            <a:fillRect/>
          </a:stretch>
        </p:blipFill>
        <p:spPr>
          <a:xfrm>
            <a:off x="1363980" y="822325"/>
            <a:ext cx="9324975" cy="1381125"/>
          </a:xfrm>
          <a:prstGeom prst="rect">
            <a:avLst/>
          </a:prstGeom>
        </p:spPr>
      </p:pic>
      <p:sp>
        <p:nvSpPr>
          <p:cNvPr id="5" name="矩形 4"/>
          <p:cNvSpPr/>
          <p:nvPr/>
        </p:nvSpPr>
        <p:spPr>
          <a:xfrm>
            <a:off x="9425940" y="1332865"/>
            <a:ext cx="931545" cy="631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1691005" y="822325"/>
            <a:ext cx="3868420" cy="2921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384800"/>
            <a:ext cx="10847705" cy="1085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61670" y="1091565"/>
            <a:ext cx="10868025" cy="3990975"/>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资料</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71220" y="5452110"/>
            <a:ext cx="104806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如果【阅读】占考核权重，您可以点击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右上角导航栏的【资料】，阅读资料里的专题内容即可。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专题中的视频、音频等是不计入阅读时长的，需要您阅读专题中的纯文本文字。</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如果后面没有下载图标，您是无法下载的。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338820" y="1188720"/>
            <a:ext cx="587375" cy="3105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332230" y="3307080"/>
            <a:ext cx="212344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8117205" y="3307080"/>
            <a:ext cx="309245"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046595" y="1611630"/>
            <a:ext cx="4692650" cy="4072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2477770"/>
            <a:ext cx="6153150" cy="372427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81355" y="1200150"/>
            <a:ext cx="5895975" cy="933450"/>
          </a:xfrm>
          <a:prstGeom prst="rect">
            <a:avLst/>
          </a:prstGeom>
        </p:spPr>
      </p:pic>
      <p:sp>
        <p:nvSpPr>
          <p:cNvPr id="27655" name="TextBox 43      (向天歌演示原创作品：www.TopPPT.cn)"/>
          <p:cNvSpPr txBox="1">
            <a:spLocks noChangeArrowheads="1"/>
          </p:cNvSpPr>
          <p:nvPr/>
        </p:nvSpPr>
        <p:spPr bwMode="auto">
          <a:xfrm>
            <a:off x="7220585" y="1837055"/>
            <a:ext cx="4443730"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如果最后一个章节为直播，可点击进入看到直播内容。</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如果直播已发布，会显示直播时间，建议您在对应时间内观看直播。</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rPr>
              <a:t>如果还未发布，请耐心等待直播发布。关于直播课程的时间，请您加入【刷个直播】小组，在学习通首页右上角输入邀请码：</a:t>
            </a:r>
            <a:r>
              <a:rPr lang="en-US" altLang="zh-CN" dirty="0">
                <a:solidFill>
                  <a:schemeClr val="bg1"/>
                </a:solidFill>
                <a:latin typeface="微软雅黑" panose="020B0503020204020204" pitchFamily="34" charset="-122"/>
                <a:ea typeface="微软雅黑" panose="020B0503020204020204" pitchFamily="34" charset="-122"/>
              </a:rPr>
              <a:t>ef45782 </a:t>
            </a:r>
            <a:r>
              <a:rPr lang="zh-CN" altLang="en-US" dirty="0">
                <a:solidFill>
                  <a:schemeClr val="bg1"/>
                </a:solidFill>
                <a:latin typeface="微软雅黑" panose="020B0503020204020204" pitchFamily="34" charset="-122"/>
                <a:ea typeface="微软雅黑" panose="020B0503020204020204" pitchFamily="34" charset="-122"/>
              </a:rPr>
              <a:t>查看话题，关注直播时间。祝您学习愉快！</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只有发布在课程章节里的直播才统计直播时长，记录成绩。</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94690" y="3046095"/>
            <a:ext cx="91186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48640" y="3001010"/>
            <a:ext cx="11202035" cy="561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535305"/>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67740" y="836930"/>
            <a:ext cx="8448675" cy="2066925"/>
          </a:xfrm>
          <a:prstGeom prst="rect">
            <a:avLst/>
          </a:prstGeom>
        </p:spPr>
      </p:pic>
      <p:pic>
        <p:nvPicPr>
          <p:cNvPr id="8" name="图片 7"/>
          <p:cNvPicPr>
            <a:picLocks noChangeAspect="1"/>
          </p:cNvPicPr>
          <p:nvPr/>
        </p:nvPicPr>
        <p:blipFill>
          <a:blip r:embed="rId2"/>
          <a:stretch>
            <a:fillRect/>
          </a:stretch>
        </p:blipFill>
        <p:spPr>
          <a:xfrm>
            <a:off x="904875" y="3700780"/>
            <a:ext cx="8505825" cy="2295525"/>
          </a:xfrm>
          <a:prstGeom prst="rect">
            <a:avLst/>
          </a:prstGeom>
        </p:spPr>
      </p:pic>
      <p:sp>
        <p:nvSpPr>
          <p:cNvPr id="27655" name="TextBox 43      (向天歌演示原创作品：www.TopPPT.cn)"/>
          <p:cNvSpPr txBox="1">
            <a:spLocks noChangeArrowheads="1"/>
          </p:cNvSpPr>
          <p:nvPr/>
        </p:nvSpPr>
        <p:spPr bwMode="auto">
          <a:xfrm>
            <a:off x="664210" y="3106420"/>
            <a:ext cx="10871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请在考核标准中查看需要观看的总时长要求。时长为0或未标注直播权重的，不对观看时长做考核。</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244600" y="4759960"/>
            <a:ext cx="3538220" cy="320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Rectangle 31      (向天歌演示原创作品：www.TopPPT.cn)"/>
          <p:cNvSpPr/>
          <p:nvPr/>
        </p:nvSpPr>
        <p:spPr>
          <a:xfrm>
            <a:off x="551180" y="6075680"/>
            <a:ext cx="11315065" cy="6788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43      (向天歌演示原创作品：www.TopPPT.cn)"/>
          <p:cNvSpPr txBox="1">
            <a:spLocks noChangeArrowheads="1"/>
          </p:cNvSpPr>
          <p:nvPr/>
        </p:nvSpPr>
        <p:spPr bwMode="auto">
          <a:xfrm>
            <a:off x="662940" y="6109335"/>
            <a:ext cx="110871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如果在考核标准中查看直播占考核权重，且对时长有要求，您需要进入直播章节，观看直播时长达到要求，任务点才可以变绿，获得成绩。</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261745" y="1483360"/>
            <a:ext cx="7780020" cy="706755"/>
          </a:xfrm>
          <a:prstGeom prst="rect">
            <a:avLst/>
          </a:prstGeom>
          <a:noFill/>
        </p:spPr>
        <p:txBody>
          <a:bodyPr wrap="square" rtlCol="0">
            <a:spAutoFit/>
          </a:bodyPr>
          <a:p>
            <a:r>
              <a:rPr lang="zh-CN" altLang="zh-CN" sz="4000"/>
              <a:t>超星尔雅课程学习有两种方式：</a:t>
            </a:r>
            <a:endParaRPr lang="zh-CN" altLang="zh-CN" sz="4000"/>
          </a:p>
        </p:txBody>
      </p:sp>
      <p:sp>
        <p:nvSpPr>
          <p:cNvPr id="17" name="Rectangle 16      (向天歌演示原创作品：www.TopPPT.cn)"/>
          <p:cNvSpPr/>
          <p:nvPr/>
        </p:nvSpPr>
        <p:spPr>
          <a:xfrm>
            <a:off x="2717800" y="283591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137660"/>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285427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137560"/>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829175" y="3020060"/>
            <a:ext cx="33007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电脑端学习：网页学习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3627120" y="4311650"/>
            <a:ext cx="5494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移动端（手机、平板）学习：下载</a:t>
            </a:r>
            <a:r>
              <a:rPr lang="en-US" altLang="zh-CN" sz="2400" b="1" dirty="0">
                <a:solidFill>
                  <a:schemeClr val="bg1"/>
                </a:solidFill>
                <a:latin typeface="微软雅黑" panose="020B0503020204020204" pitchFamily="34" charset="-122"/>
                <a:ea typeface="微软雅黑" panose="020B0503020204020204" pitchFamily="34" charset="-122"/>
              </a:rPr>
              <a:t>APP</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5374640"/>
            <a:ext cx="11404600" cy="1339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0" name="图片 9"/>
          <p:cNvPicPr>
            <a:picLocks noChangeAspect="1"/>
          </p:cNvPicPr>
          <p:nvPr/>
        </p:nvPicPr>
        <p:blipFill>
          <a:blip r:embed="rId1"/>
          <a:stretch>
            <a:fillRect/>
          </a:stretch>
        </p:blipFill>
        <p:spPr>
          <a:xfrm>
            <a:off x="752475" y="932815"/>
            <a:ext cx="10725150" cy="221932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5455" y="5421630"/>
            <a:ext cx="1118933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如果考核中讨论占比例，您需要完成老师要求的讨论要求。</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您可以点开课程查看右上角导航栏【讨论】，在这里可以查看到所有的话题，点击【新建话题】或者【</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】里面的【新建话题】都可以发布话题。在展开的输入框中可以输入正文内容，上面的【新建话题】框中输入标题，在左下角有【图片】和【附件】的按钮，点击可上传对应附件，点击【确定】即发布成功。</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0126980" y="979805"/>
            <a:ext cx="66675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561465" y="2214880"/>
            <a:ext cx="292671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10428605" y="1653540"/>
            <a:ext cx="436880" cy="394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p:cNvPicPr>
            <a:picLocks noChangeAspect="1"/>
          </p:cNvPicPr>
          <p:nvPr/>
        </p:nvPicPr>
        <p:blipFill>
          <a:blip r:embed="rId2"/>
          <a:stretch>
            <a:fillRect/>
          </a:stretch>
        </p:blipFill>
        <p:spPr>
          <a:xfrm>
            <a:off x="9107805" y="2280920"/>
            <a:ext cx="2705100" cy="942975"/>
          </a:xfrm>
          <a:prstGeom prst="rect">
            <a:avLst/>
          </a:prstGeom>
        </p:spPr>
      </p:pic>
      <p:sp>
        <p:nvSpPr>
          <p:cNvPr id="12" name="矩形 11"/>
          <p:cNvSpPr/>
          <p:nvPr/>
        </p:nvSpPr>
        <p:spPr>
          <a:xfrm>
            <a:off x="10469245" y="2810510"/>
            <a:ext cx="739775"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08305" y="3032760"/>
            <a:ext cx="9667875" cy="2219325"/>
          </a:xfrm>
          <a:prstGeom prst="rect">
            <a:avLst/>
          </a:prstGeom>
        </p:spPr>
      </p:pic>
      <p:sp>
        <p:nvSpPr>
          <p:cNvPr id="2" name="矩形标注 1"/>
          <p:cNvSpPr/>
          <p:nvPr/>
        </p:nvSpPr>
        <p:spPr>
          <a:xfrm>
            <a:off x="2816860" y="2810510"/>
            <a:ext cx="1320800" cy="422910"/>
          </a:xfrm>
          <a:prstGeom prst="wedgeRectCallout">
            <a:avLst>
              <a:gd name="adj1" fmla="val -162259"/>
              <a:gd name="adj2" fmla="val 6096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话题标题</a:t>
            </a:r>
            <a:endParaRPr lang="zh-CN" altLang="en-US" b="1" noProof="1">
              <a:solidFill>
                <a:srgbClr val="FF0000"/>
              </a:solidFill>
            </a:endParaRPr>
          </a:p>
        </p:txBody>
      </p:sp>
      <p:sp>
        <p:nvSpPr>
          <p:cNvPr id="3" name="矩形标注 2"/>
          <p:cNvSpPr/>
          <p:nvPr/>
        </p:nvSpPr>
        <p:spPr>
          <a:xfrm>
            <a:off x="2943860" y="3798570"/>
            <a:ext cx="1320800" cy="422910"/>
          </a:xfrm>
          <a:prstGeom prst="wedgeRectCallout">
            <a:avLst>
              <a:gd name="adj1" fmla="val -196875"/>
              <a:gd name="adj2" fmla="val -5045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话题正文</a:t>
            </a:r>
            <a:endParaRPr lang="zh-CN" altLang="en-US" b="1" noProof="1">
              <a:solidFill>
                <a:srgbClr val="FF0000"/>
              </a:solidFill>
            </a:endParaRP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1270000" y="4799965"/>
            <a:ext cx="9629775" cy="1484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327150" y="4943475"/>
            <a:ext cx="942911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发布后其他人可以在您的话题下面点赞和回复。</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点击话题右侧三横线位置，可以对话题进行【编辑】和【删除】。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点击右上角【我的话题】查看您发布的所有话题，【回复我的】查看所有回复您的话题。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可以在【全部话题】旁边的搜索框输入关键字进行搜索与之有关的话题。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1270000" y="1123315"/>
            <a:ext cx="9629775" cy="3314700"/>
          </a:xfrm>
          <a:prstGeom prst="rect">
            <a:avLst/>
          </a:prstGeom>
        </p:spPr>
      </p:pic>
      <p:sp>
        <p:nvSpPr>
          <p:cNvPr id="4" name="矩形 3"/>
          <p:cNvSpPr/>
          <p:nvPr/>
        </p:nvSpPr>
        <p:spPr>
          <a:xfrm>
            <a:off x="8691880" y="1300480"/>
            <a:ext cx="152209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962785" y="3788410"/>
            <a:ext cx="168846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2" name="矩形 11"/>
          <p:cNvSpPr/>
          <p:nvPr/>
        </p:nvSpPr>
        <p:spPr>
          <a:xfrm>
            <a:off x="2172335" y="1180465"/>
            <a:ext cx="2375535" cy="50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矩形标注 6"/>
          <p:cNvSpPr/>
          <p:nvPr/>
        </p:nvSpPr>
        <p:spPr>
          <a:xfrm>
            <a:off x="8367395" y="2759710"/>
            <a:ext cx="1181735" cy="1365885"/>
          </a:xfrm>
          <a:prstGeom prst="wedgeRectCallout">
            <a:avLst>
              <a:gd name="adj1" fmla="val 91966"/>
              <a:gd name="adj2" fmla="val -30846"/>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b="1" noProof="1">
              <a:solidFill>
                <a:srgbClr val="FF0000"/>
              </a:solidFill>
            </a:endParaRPr>
          </a:p>
        </p:txBody>
      </p:sp>
      <p:pic>
        <p:nvPicPr>
          <p:cNvPr id="9" name="图片 8"/>
          <p:cNvPicPr>
            <a:picLocks noChangeAspect="1"/>
          </p:cNvPicPr>
          <p:nvPr/>
        </p:nvPicPr>
        <p:blipFill>
          <a:blip r:embed="rId2"/>
          <a:stretch>
            <a:fillRect/>
          </a:stretch>
        </p:blipFill>
        <p:spPr>
          <a:xfrm>
            <a:off x="8558530" y="2882265"/>
            <a:ext cx="800100" cy="1009650"/>
          </a:xfrm>
          <a:prstGeom prst="rect">
            <a:avLst/>
          </a:prstGeom>
        </p:spPr>
      </p:pic>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5528945"/>
            <a:ext cx="10442575"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讨论</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912495" y="990600"/>
            <a:ext cx="8429625" cy="4291965"/>
          </a:xfrm>
          <a:prstGeom prst="rect">
            <a:avLst/>
          </a:prstGeom>
        </p:spPr>
      </p:pic>
      <p:sp>
        <p:nvSpPr>
          <p:cNvPr id="27655" name="TextBox 43      (向天歌演示原创作品：www.TopPPT.cn)"/>
          <p:cNvSpPr txBox="1">
            <a:spLocks noChangeArrowheads="1"/>
          </p:cNvSpPr>
          <p:nvPr/>
        </p:nvSpPr>
        <p:spPr bwMode="auto">
          <a:xfrm>
            <a:off x="1056963" y="5596544"/>
            <a:ext cx="10153128"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您也可以在观看</a:t>
            </a:r>
            <a:r>
              <a:rPr lang="zh-CN" altLang="en-US" dirty="0">
                <a:solidFill>
                  <a:schemeClr val="bg1"/>
                </a:solidFill>
                <a:latin typeface="微软雅黑" panose="020B0503020204020204" pitchFamily="34" charset="-122"/>
                <a:ea typeface="微软雅黑" panose="020B0503020204020204" pitchFamily="34" charset="-122"/>
              </a:rPr>
              <a:t>视频的同时，点击视频页面右侧的【讨论】进行发布（发布讨论时视频会暂停）</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点击【讨论】下方的【新建话题】，出现输入框，输入完成以后，点击【发布】即可，这里的讨论和导航栏里的讨论信息是同步的。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7881864" y="990594"/>
            <a:ext cx="576064" cy="2776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7224395" y="1344930"/>
            <a:ext cx="657225" cy="2476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3" name="图片 2"/>
          <p:cNvPicPr>
            <a:picLocks noChangeAspect="1"/>
          </p:cNvPicPr>
          <p:nvPr/>
        </p:nvPicPr>
        <p:blipFill>
          <a:blip r:embed="rId2"/>
          <a:stretch>
            <a:fillRect/>
          </a:stretch>
        </p:blipFill>
        <p:spPr>
          <a:xfrm>
            <a:off x="8404225" y="1967230"/>
            <a:ext cx="2876550" cy="2647950"/>
          </a:xfrm>
          <a:prstGeom prst="rect">
            <a:avLst/>
          </a:prstGeom>
        </p:spPr>
      </p:pic>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78790" y="5814695"/>
            <a:ext cx="11304905" cy="8020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访问</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551815" y="5883275"/>
            <a:ext cx="113036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如果您在考核中看到【访问】占考核权重，那么您需要</a:t>
            </a:r>
            <a:r>
              <a:rPr lang="zh-CN" altLang="en-US" dirty="0">
                <a:solidFill>
                  <a:schemeClr val="bg1"/>
                </a:solidFill>
                <a:latin typeface="微软雅黑" panose="020B0503020204020204" pitchFamily="34" charset="-122"/>
                <a:ea typeface="微软雅黑" panose="020B0503020204020204" pitchFamily="34" charset="-122"/>
                <a:sym typeface="+mn-ea"/>
              </a:rPr>
              <a:t>进入课程章节的具体视频或者章节测验页面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如第二图界面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以后多停留一会，</a:t>
            </a:r>
            <a:r>
              <a:rPr lang="zh-CN" altLang="en-US" dirty="0">
                <a:solidFill>
                  <a:schemeClr val="bg1"/>
                </a:solidFill>
                <a:latin typeface="微软雅黑" panose="020B0503020204020204" pitchFamily="34" charset="-122"/>
                <a:ea typeface="微软雅黑" panose="020B0503020204020204" pitchFamily="34" charset="-122"/>
              </a:rPr>
              <a:t>系统会监测您的学习轨迹并统计数据，</a:t>
            </a:r>
            <a:r>
              <a:rPr lang="zh-CN" altLang="en-US" dirty="0">
                <a:solidFill>
                  <a:schemeClr val="bg1"/>
                </a:solidFill>
                <a:latin typeface="微软雅黑" panose="020B0503020204020204" pitchFamily="34" charset="-122"/>
                <a:ea typeface="微软雅黑" panose="020B0503020204020204" pitchFamily="34" charset="-122"/>
                <a:sym typeface="+mn-ea"/>
              </a:rPr>
              <a:t>访问次数是指您进入课程学习课程任务的次数。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416050" y="3550285"/>
            <a:ext cx="7548245" cy="2076450"/>
          </a:xfrm>
          <a:prstGeom prst="rect">
            <a:avLst/>
          </a:prstGeom>
        </p:spPr>
      </p:pic>
      <p:pic>
        <p:nvPicPr>
          <p:cNvPr id="4" name="图片 3"/>
          <p:cNvPicPr>
            <a:picLocks noChangeAspect="1"/>
          </p:cNvPicPr>
          <p:nvPr/>
        </p:nvPicPr>
        <p:blipFill>
          <a:blip r:embed="rId2"/>
          <a:stretch>
            <a:fillRect/>
          </a:stretch>
        </p:blipFill>
        <p:spPr>
          <a:xfrm>
            <a:off x="1414780" y="863600"/>
            <a:ext cx="9534525" cy="2543175"/>
          </a:xfrm>
          <a:prstGeom prst="rect">
            <a:avLst/>
          </a:prstGeom>
        </p:spPr>
      </p:pic>
      <p:sp>
        <p:nvSpPr>
          <p:cNvPr id="5" name="矩形 4"/>
          <p:cNvSpPr/>
          <p:nvPr/>
        </p:nvSpPr>
        <p:spPr>
          <a:xfrm>
            <a:off x="8453120" y="2546985"/>
            <a:ext cx="931545" cy="7645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528945"/>
            <a:ext cx="11040110"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596255"/>
            <a:ext cx="1096899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【签到】是老师在上课时发出的【活动】任务，如果老师没有发出签到任务（即：您在任务里没有看到任何进行中或者已结束的任务），是不需要签到的，直接完成课程内容即可。您在课程【进度</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统计】查看【考核内容】中是否有签到比例，如无此考核项，是不需要完成的。</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200785" y="907415"/>
            <a:ext cx="9601200" cy="2905125"/>
          </a:xfrm>
          <a:prstGeom prst="rect">
            <a:avLst/>
          </a:prstGeom>
        </p:spPr>
      </p:pic>
      <p:pic>
        <p:nvPicPr>
          <p:cNvPr id="5" name="图片 4"/>
          <p:cNvPicPr>
            <a:picLocks noChangeAspect="1"/>
          </p:cNvPicPr>
          <p:nvPr/>
        </p:nvPicPr>
        <p:blipFill>
          <a:blip r:embed="rId2"/>
          <a:stretch>
            <a:fillRect/>
          </a:stretch>
        </p:blipFill>
        <p:spPr>
          <a:xfrm>
            <a:off x="551180" y="4009390"/>
            <a:ext cx="11039475" cy="1276350"/>
          </a:xfrm>
          <a:prstGeom prst="rect">
            <a:avLst/>
          </a:prstGeom>
        </p:spPr>
      </p:pic>
      <p:sp>
        <p:nvSpPr>
          <p:cNvPr id="7" name="矩形 6"/>
          <p:cNvSpPr/>
          <p:nvPr/>
        </p:nvSpPr>
        <p:spPr>
          <a:xfrm>
            <a:off x="7571740" y="2866390"/>
            <a:ext cx="931545" cy="7645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7125335" y="4009390"/>
            <a:ext cx="634365" cy="4451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161655" y="3303270"/>
            <a:ext cx="2752725" cy="3313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88020" y="3363595"/>
            <a:ext cx="2554605" cy="313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老师有发布【签到】，您电脑端点击右上角导航栏【任务】，在签到时间内，【进行中】可以看到一个签到任务，后面会显示剩余时长，请尽快点击进行签到，进入后会显示您的签到时间以及您的签到状态；如果签到时间已过，则无法进行签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199515" y="842010"/>
            <a:ext cx="9715500" cy="2338705"/>
          </a:xfrm>
          <a:prstGeom prst="rect">
            <a:avLst/>
          </a:prstGeom>
        </p:spPr>
      </p:pic>
      <p:pic>
        <p:nvPicPr>
          <p:cNvPr id="6" name="图片 5"/>
          <p:cNvPicPr>
            <a:picLocks noChangeAspect="1"/>
          </p:cNvPicPr>
          <p:nvPr/>
        </p:nvPicPr>
        <p:blipFill>
          <a:blip r:embed="rId2"/>
          <a:stretch>
            <a:fillRect/>
          </a:stretch>
        </p:blipFill>
        <p:spPr>
          <a:xfrm>
            <a:off x="1199515" y="3303270"/>
            <a:ext cx="6788785" cy="3313430"/>
          </a:xfrm>
          <a:prstGeom prst="rect">
            <a:avLst/>
          </a:prstGeom>
        </p:spPr>
      </p:pic>
    </p:spTree>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4022090"/>
            <a:ext cx="10442575" cy="27152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课程互动</a:t>
            </a:r>
            <a:r>
              <a:rPr lang="en-US" altLang="zh-CN" sz="2800" b="1">
                <a:latin typeface="微软雅黑" panose="020B0503020204020204" pitchFamily="34" charset="-122"/>
                <a:ea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rPr>
              <a:t>任务</a:t>
            </a:r>
            <a:r>
              <a:rPr lang="en-US" altLang="zh-CN" sz="2800" b="1">
                <a:latin typeface="微软雅黑" panose="020B0503020204020204" pitchFamily="34" charset="-122"/>
                <a:ea typeface="微软雅黑" panose="020B0503020204020204" pitchFamily="34" charset="-122"/>
              </a:rPr>
              <a:t>)</a:t>
            </a:r>
            <a:endParaRPr lang="en-US"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056963" y="4089689"/>
            <a:ext cx="1015312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课程互动是您老师在上课发布的活动，包括投票、选人、主题讨论、抢答、测验、问卷、评分、分组任务、老师加分等课程活动，参加对应的活动可以获得相应的积分（具体每项任务的积分由您老师设置），积分达到您老师设置的积分即可获得该项考核的满分。</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目前电脑端支持的活动有：评分、选人、测验、问卷、抢答、</a:t>
            </a:r>
            <a:r>
              <a:rPr lang="zh-CN" altLang="en-US" dirty="0" smtClean="0">
                <a:solidFill>
                  <a:schemeClr val="bg1"/>
                </a:solidFill>
                <a:latin typeface="微软雅黑" panose="020B0503020204020204" pitchFamily="34" charset="-122"/>
                <a:ea typeface="微软雅黑" panose="020B0503020204020204" pitchFamily="34" charset="-122"/>
                <a:sym typeface="+mn-ea"/>
              </a:rPr>
              <a:t>主题讨论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在【讨论】模块中显示，不在【任务】里显示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不支持的活动有：投票、分组任务。</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选人只能老师选人，学生无法选，老师选人以后可以进行手动给分。</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主题讨论老师发布话题以后，学生在电脑端【讨论】模块里可以查看到，回复老师的话题后，老师给予评分以后才可以获得讨论的积分。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344295" y="907415"/>
            <a:ext cx="9601200" cy="2905125"/>
          </a:xfrm>
          <a:prstGeom prst="rect">
            <a:avLst/>
          </a:prstGeom>
        </p:spPr>
      </p:pic>
    </p:spTree>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339080"/>
            <a:ext cx="11072495" cy="13582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94665" y="872490"/>
            <a:ext cx="11058525" cy="419100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笔记</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15950" y="5406390"/>
            <a:ext cx="1087501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您在观看</a:t>
            </a:r>
            <a:r>
              <a:rPr lang="zh-CN" altLang="en-US" dirty="0">
                <a:solidFill>
                  <a:schemeClr val="bg1"/>
                </a:solidFill>
                <a:latin typeface="微软雅黑" panose="020B0503020204020204" pitchFamily="34" charset="-122"/>
                <a:ea typeface="微软雅黑" panose="020B0503020204020204" pitchFamily="34" charset="-122"/>
              </a:rPr>
              <a:t>视频时，如果想将视频中的一些知识点记录下来，可以点击右上角的【笔记】，在【发布笔记】下输入内容，记录笔记，如果您下次想在该章节看到笔记内容，输入内容即可，不要点击【保存】，点击保存后，需要您在【笔记】</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【笔记本】</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【学习笔记】里查看，如果电脑端没有【笔记】，需要您手机端登录查看。</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0558780" y="808990"/>
            <a:ext cx="651510"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752475" y="1387475"/>
            <a:ext cx="5592445" cy="3806825"/>
          </a:xfrm>
          <a:prstGeom prst="rect">
            <a:avLst/>
          </a:prstGeom>
        </p:spPr>
      </p:pic>
      <p:sp>
        <p:nvSpPr>
          <p:cNvPr id="8" name="矩形 7"/>
          <p:cNvSpPr/>
          <p:nvPr/>
        </p:nvSpPr>
        <p:spPr>
          <a:xfrm>
            <a:off x="2463165" y="176403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矩形 8"/>
          <p:cNvSpPr/>
          <p:nvPr/>
        </p:nvSpPr>
        <p:spPr>
          <a:xfrm>
            <a:off x="752475" y="463042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3"/>
          <a:stretch>
            <a:fillRect/>
          </a:stretch>
        </p:blipFill>
        <p:spPr>
          <a:xfrm>
            <a:off x="2336165" y="2799080"/>
            <a:ext cx="8686800" cy="1524000"/>
          </a:xfrm>
          <a:prstGeom prst="rect">
            <a:avLst/>
          </a:prstGeom>
        </p:spPr>
      </p:pic>
      <p:sp>
        <p:nvSpPr>
          <p:cNvPr id="12" name="矩形 11"/>
          <p:cNvSpPr/>
          <p:nvPr/>
        </p:nvSpPr>
        <p:spPr>
          <a:xfrm>
            <a:off x="2463165" y="2799080"/>
            <a:ext cx="8239760" cy="11772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41005" y="3651250"/>
            <a:ext cx="3782695" cy="30213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479425" y="791210"/>
            <a:ext cx="11344275" cy="2724150"/>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课程答疑</a:t>
            </a:r>
            <a:endParaRPr lang="zh-CN" altLang="zh-CN" sz="28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270510" y="1442720"/>
            <a:ext cx="7600315" cy="5229225"/>
          </a:xfrm>
          <a:prstGeom prst="rect">
            <a:avLst/>
          </a:prstGeom>
        </p:spPr>
      </p:pic>
      <p:sp>
        <p:nvSpPr>
          <p:cNvPr id="27655" name="TextBox 43      (向天歌演示原创作品：www.TopPPT.cn)"/>
          <p:cNvSpPr txBox="1">
            <a:spLocks noChangeArrowheads="1"/>
          </p:cNvSpPr>
          <p:nvPr/>
        </p:nvSpPr>
        <p:spPr bwMode="auto">
          <a:xfrm>
            <a:off x="8117205" y="3746500"/>
            <a:ext cx="370649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右上角导航栏的【答疑】可以进入到课程答疑界面，您可以提问关于课程内容方面的问题。</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在提问之前建议您优先查看一下页面右下角的【考试和作业必读】、【使用说明】，或者点击最上方的温馨提示后边的【我们怎样更好地提问题？】，如果有相关平台的问题，可以点击页面上的【在线答疑】进行咨询在线客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611485" y="791210"/>
            <a:ext cx="66992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592570" y="5315585"/>
            <a:ext cx="1136650" cy="650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05537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1692910" y="2192020"/>
            <a:ext cx="215265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8" name="Rectangle 17      (向天歌演示原创作品：www.TopPPT.cn)"/>
          <p:cNvSpPr/>
          <p:nvPr/>
        </p:nvSpPr>
        <p:spPr>
          <a:xfrm>
            <a:off x="1692910" y="3055620"/>
            <a:ext cx="241109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 name="Rectangle 8      (向天歌演示原创作品：www.TopPPT.cn)"/>
          <p:cNvSpPr/>
          <p:nvPr/>
        </p:nvSpPr>
        <p:spPr>
          <a:xfrm>
            <a:off x="1692910" y="3925570"/>
            <a:ext cx="271653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Rectangle 9      (向天歌演示原创作品：www.TopPPT.cn)"/>
          <p:cNvSpPr/>
          <p:nvPr/>
        </p:nvSpPr>
        <p:spPr>
          <a:xfrm>
            <a:off x="1682750" y="4798060"/>
            <a:ext cx="303022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Rectangle 1      (向天歌演示原创作品：www.TopPPT.cn)"/>
          <p:cNvSpPr/>
          <p:nvPr/>
        </p:nvSpPr>
        <p:spPr>
          <a:xfrm>
            <a:off x="756285"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Rectangle 12      (向天歌演示原创作品：www.TopPPT.cn)"/>
          <p:cNvSpPr/>
          <p:nvPr/>
        </p:nvSpPr>
        <p:spPr>
          <a:xfrm>
            <a:off x="757873"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14" name="Rectangle 13      (向天歌演示原创作品：www.TopPPT.cn)"/>
          <p:cNvSpPr/>
          <p:nvPr/>
        </p:nvSpPr>
        <p:spPr>
          <a:xfrm>
            <a:off x="756285"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3</a:t>
            </a:r>
            <a:endParaRPr lang="en-US" sz="4000" dirty="0">
              <a:latin typeface="微软雅黑" panose="020B0503020204020204" pitchFamily="34" charset="-122"/>
              <a:ea typeface="微软雅黑" panose="020B0503020204020204" pitchFamily="34" charset="-122"/>
            </a:endParaRPr>
          </a:p>
        </p:txBody>
      </p:sp>
      <p:sp>
        <p:nvSpPr>
          <p:cNvPr id="15" name="Rectangle 14      (向天歌演示原创作品：www.TopPPT.cn)"/>
          <p:cNvSpPr/>
          <p:nvPr/>
        </p:nvSpPr>
        <p:spPr>
          <a:xfrm>
            <a:off x="765810"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4</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2000885" y="2395220"/>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登录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7" name="TextBox 42      (向天歌演示原创作品：www.TopPPT.cn)"/>
          <p:cNvSpPr txBox="1">
            <a:spLocks noChangeArrowheads="1"/>
          </p:cNvSpPr>
          <p:nvPr/>
        </p:nvSpPr>
        <p:spPr bwMode="auto">
          <a:xfrm>
            <a:off x="2000885" y="3185795"/>
            <a:ext cx="17729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选课、退课</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8" name="TextBox 43      (向天歌演示原创作品：www.TopPPT.cn)"/>
          <p:cNvSpPr txBox="1">
            <a:spLocks noChangeArrowheads="1"/>
          </p:cNvSpPr>
          <p:nvPr/>
        </p:nvSpPr>
        <p:spPr bwMode="auto">
          <a:xfrm>
            <a:off x="2000885" y="411924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查看考核</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9" name="TextBox 44      (向天歌演示原创作品：www.TopPPT.cn)"/>
          <p:cNvSpPr txBox="1">
            <a:spLocks noChangeArrowheads="1"/>
          </p:cNvSpPr>
          <p:nvPr/>
        </p:nvSpPr>
        <p:spPr bwMode="auto">
          <a:xfrm>
            <a:off x="2000885" y="496379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观看视频</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 name="Rectangle 9      (向天歌演示原创作品：www.TopPPT.cn)"/>
          <p:cNvSpPr/>
          <p:nvPr/>
        </p:nvSpPr>
        <p:spPr>
          <a:xfrm>
            <a:off x="1682750" y="5640705"/>
            <a:ext cx="330898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4      (向天歌演示原创作品：www.TopPPT.cn)"/>
          <p:cNvSpPr/>
          <p:nvPr/>
        </p:nvSpPr>
        <p:spPr>
          <a:xfrm>
            <a:off x="749300"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5</a:t>
            </a:r>
            <a:endParaRPr lang="en-US" sz="4000" dirty="0">
              <a:latin typeface="微软雅黑" panose="020B0503020204020204" pitchFamily="34" charset="-122"/>
              <a:ea typeface="微软雅黑" panose="020B0503020204020204" pitchFamily="34" charset="-122"/>
            </a:endParaRPr>
          </a:p>
        </p:txBody>
      </p:sp>
      <p:sp>
        <p:nvSpPr>
          <p:cNvPr id="8" name="TextBox 44      (向天歌演示原创作品：www.TopPPT.cn)"/>
          <p:cNvSpPr txBox="1">
            <a:spLocks noChangeArrowheads="1"/>
          </p:cNvSpPr>
          <p:nvPr/>
        </p:nvSpPr>
        <p:spPr bwMode="auto">
          <a:xfrm>
            <a:off x="2000885" y="5794375"/>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完成测验</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0" y="861060"/>
            <a:ext cx="12192000" cy="9721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sz="4800" dirty="0">
                <a:solidFill>
                  <a:prstClr val="white"/>
                </a:solidFill>
                <a:latin typeface="宋体" panose="02010600030101010101" pitchFamily="2" charset="-122"/>
                <a:ea typeface="宋体" panose="02010600030101010101" pitchFamily="2" charset="-122"/>
              </a:rPr>
              <a:t>电脑</a:t>
            </a:r>
            <a:r>
              <a:rPr lang="zh-CN" altLang="en-US" sz="4800" dirty="0" smtClean="0">
                <a:solidFill>
                  <a:prstClr val="white"/>
                </a:solidFill>
                <a:latin typeface="宋体" panose="02010600030101010101" pitchFamily="2" charset="-122"/>
                <a:ea typeface="宋体" panose="02010600030101010101" pitchFamily="2" charset="-122"/>
              </a:rPr>
              <a:t>端</a:t>
            </a:r>
            <a:r>
              <a:rPr lang="zh-CN" altLang="en-US" sz="4800" dirty="0">
                <a:solidFill>
                  <a:prstClr val="white"/>
                </a:solidFill>
                <a:latin typeface="宋体" panose="02010600030101010101" pitchFamily="2" charset="-122"/>
                <a:ea typeface="宋体" panose="02010600030101010101" pitchFamily="2" charset="-122"/>
              </a:rPr>
              <a:t>学习</a:t>
            </a:r>
            <a:endParaRPr lang="zh-CN" altLang="en-US" sz="4800" dirty="0">
              <a:solidFill>
                <a:prstClr val="white"/>
              </a:solidFill>
              <a:latin typeface="宋体" panose="02010600030101010101" pitchFamily="2" charset="-122"/>
              <a:ea typeface="宋体" panose="02010600030101010101" pitchFamily="2" charset="-122"/>
            </a:endParaRPr>
          </a:p>
        </p:txBody>
      </p:sp>
      <p:sp>
        <p:nvSpPr>
          <p:cNvPr id="12" name="Rectangle 16      (向天歌演示原创作品：www.TopPPT.cn)"/>
          <p:cNvSpPr/>
          <p:nvPr/>
        </p:nvSpPr>
        <p:spPr>
          <a:xfrm>
            <a:off x="7400925" y="2192020"/>
            <a:ext cx="227774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6" name="Rectangle 17      (向天歌演示原创作品：www.TopPPT.cn)"/>
          <p:cNvSpPr/>
          <p:nvPr/>
        </p:nvSpPr>
        <p:spPr>
          <a:xfrm>
            <a:off x="7400925" y="3055620"/>
            <a:ext cx="254952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 name="Rectangle 8      (向天歌演示原创作品：www.TopPPT.cn)"/>
          <p:cNvSpPr/>
          <p:nvPr/>
        </p:nvSpPr>
        <p:spPr>
          <a:xfrm>
            <a:off x="7400925" y="3925570"/>
            <a:ext cx="286956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0" name="Rectangle 9      (向天歌演示原创作品：www.TopPPT.cn)"/>
          <p:cNvSpPr/>
          <p:nvPr/>
        </p:nvSpPr>
        <p:spPr>
          <a:xfrm>
            <a:off x="7390765" y="4798060"/>
            <a:ext cx="312801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Rectangle 1      (向天歌演示原创作品：www.TopPPT.cn)"/>
          <p:cNvSpPr/>
          <p:nvPr/>
        </p:nvSpPr>
        <p:spPr>
          <a:xfrm>
            <a:off x="6464300"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6</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Rectangle 12      (向天歌演示原创作品：www.TopPPT.cn)"/>
          <p:cNvSpPr/>
          <p:nvPr/>
        </p:nvSpPr>
        <p:spPr>
          <a:xfrm>
            <a:off x="6465888"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7</a:t>
            </a:r>
            <a:endParaRPr lang="en-US" sz="4000" dirty="0">
              <a:latin typeface="微软雅黑" panose="020B0503020204020204" pitchFamily="34" charset="-122"/>
              <a:ea typeface="微软雅黑" panose="020B0503020204020204" pitchFamily="34" charset="-122"/>
            </a:endParaRPr>
          </a:p>
        </p:txBody>
      </p:sp>
      <p:sp>
        <p:nvSpPr>
          <p:cNvPr id="23" name="Rectangle 13      (向天歌演示原创作品：www.TopPPT.cn)"/>
          <p:cNvSpPr/>
          <p:nvPr/>
        </p:nvSpPr>
        <p:spPr>
          <a:xfrm>
            <a:off x="6464300"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8</a:t>
            </a:r>
            <a:endParaRPr lang="en-US" sz="4000" dirty="0">
              <a:latin typeface="微软雅黑" panose="020B0503020204020204" pitchFamily="34" charset="-122"/>
              <a:ea typeface="微软雅黑" panose="020B0503020204020204" pitchFamily="34" charset="-122"/>
            </a:endParaRPr>
          </a:p>
        </p:txBody>
      </p:sp>
      <p:sp>
        <p:nvSpPr>
          <p:cNvPr id="24" name="Rectangle 14      (向天歌演示原创作品：www.TopPPT.cn)"/>
          <p:cNvSpPr/>
          <p:nvPr/>
        </p:nvSpPr>
        <p:spPr>
          <a:xfrm>
            <a:off x="6473825"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9</a:t>
            </a:r>
            <a:endParaRPr lang="en-US" sz="4000" dirty="0">
              <a:latin typeface="微软雅黑" panose="020B0503020204020204" pitchFamily="34" charset="-122"/>
              <a:ea typeface="微软雅黑" panose="020B0503020204020204" pitchFamily="34" charset="-122"/>
            </a:endParaRPr>
          </a:p>
        </p:txBody>
      </p:sp>
      <p:sp>
        <p:nvSpPr>
          <p:cNvPr id="25" name="TextBox 21      (向天歌演示原创作品：www.TopPPT.cn)"/>
          <p:cNvSpPr txBox="1">
            <a:spLocks noChangeArrowheads="1"/>
          </p:cNvSpPr>
          <p:nvPr/>
        </p:nvSpPr>
        <p:spPr bwMode="auto">
          <a:xfrm>
            <a:off x="7565390" y="2395220"/>
            <a:ext cx="1784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阅读、直播</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6" name="TextBox 42      (向天歌演示原创作品：www.TopPPT.cn)"/>
          <p:cNvSpPr txBox="1">
            <a:spLocks noChangeArrowheads="1"/>
          </p:cNvSpPr>
          <p:nvPr/>
        </p:nvSpPr>
        <p:spPr bwMode="auto">
          <a:xfrm>
            <a:off x="7565390" y="3185795"/>
            <a:ext cx="1184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考试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7" name="TextBox 43      (向天歌演示原创作品：www.TopPPT.cn)"/>
          <p:cNvSpPr txBox="1">
            <a:spLocks noChangeArrowheads="1"/>
          </p:cNvSpPr>
          <p:nvPr/>
        </p:nvSpPr>
        <p:spPr bwMode="auto">
          <a:xfrm>
            <a:off x="7565390" y="411924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讨论、访问、</a:t>
            </a:r>
            <a:r>
              <a:rPr lang="zh-CN" altLang="en-US" sz="2400" b="1">
                <a:solidFill>
                  <a:schemeClr val="bg1"/>
                </a:solidFill>
                <a:latin typeface="微软雅黑" panose="020B0503020204020204" pitchFamily="34" charset="-122"/>
                <a:ea typeface="微软雅黑" panose="020B0503020204020204" pitchFamily="34" charset="-122"/>
                <a:sym typeface="+mn-ea"/>
              </a:rPr>
              <a:t>签到</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8" name="TextBox 44      (向天歌演示原创作品：www.TopPPT.cn)"/>
          <p:cNvSpPr txBox="1">
            <a:spLocks noChangeArrowheads="1"/>
          </p:cNvSpPr>
          <p:nvPr/>
        </p:nvSpPr>
        <p:spPr bwMode="auto">
          <a:xfrm>
            <a:off x="7565390" y="496379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课程互动</a:t>
            </a:r>
            <a:r>
              <a:rPr lang="en-US" altLang="zh-CN" sz="2400" b="1">
                <a:solidFill>
                  <a:schemeClr val="bg1"/>
                </a:solidFill>
                <a:latin typeface="微软雅黑" panose="020B0503020204020204" pitchFamily="34" charset="-122"/>
                <a:ea typeface="微软雅黑" panose="020B0503020204020204" pitchFamily="34" charset="-122"/>
              </a:rPr>
              <a:t>(</a:t>
            </a:r>
            <a:r>
              <a:rPr lang="zh-CN" altLang="en-US" sz="2400" b="1">
                <a:solidFill>
                  <a:schemeClr val="bg1"/>
                </a:solidFill>
                <a:latin typeface="微软雅黑" panose="020B0503020204020204" pitchFamily="34" charset="-122"/>
                <a:ea typeface="微软雅黑" panose="020B0503020204020204" pitchFamily="34" charset="-122"/>
              </a:rPr>
              <a:t>任务</a:t>
            </a:r>
            <a:r>
              <a:rPr lang="en-US" altLang="zh-CN" sz="2400" b="1">
                <a:solidFill>
                  <a:schemeClr val="bg1"/>
                </a:solidFill>
                <a:latin typeface="微软雅黑" panose="020B0503020204020204" pitchFamily="34" charset="-122"/>
                <a:ea typeface="微软雅黑" panose="020B0503020204020204" pitchFamily="34" charset="-122"/>
              </a:rPr>
              <a:t>)</a:t>
            </a:r>
            <a:endParaRPr lang="en-US" altLang="zh-CN" sz="2400" b="1">
              <a:solidFill>
                <a:schemeClr val="bg1"/>
              </a:solidFill>
              <a:latin typeface="微软雅黑" panose="020B0503020204020204" pitchFamily="34" charset="-122"/>
              <a:ea typeface="微软雅黑" panose="020B0503020204020204" pitchFamily="34" charset="-122"/>
            </a:endParaRPr>
          </a:p>
        </p:txBody>
      </p:sp>
      <p:sp>
        <p:nvSpPr>
          <p:cNvPr id="29" name="Rectangle 9      (向天歌演示原创作品：www.TopPPT.cn)"/>
          <p:cNvSpPr/>
          <p:nvPr/>
        </p:nvSpPr>
        <p:spPr>
          <a:xfrm>
            <a:off x="7390765" y="5640705"/>
            <a:ext cx="341947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14      (向天歌演示原创作品：www.TopPPT.cn)"/>
          <p:cNvSpPr/>
          <p:nvPr/>
        </p:nvSpPr>
        <p:spPr>
          <a:xfrm>
            <a:off x="6457315"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10</a:t>
            </a:r>
            <a:endParaRPr lang="en-US" sz="4000" dirty="0">
              <a:latin typeface="微软雅黑" panose="020B0503020204020204" pitchFamily="34" charset="-122"/>
              <a:ea typeface="微软雅黑" panose="020B0503020204020204" pitchFamily="34" charset="-122"/>
            </a:endParaRPr>
          </a:p>
        </p:txBody>
      </p:sp>
      <p:sp>
        <p:nvSpPr>
          <p:cNvPr id="31" name="TextBox 44      (向天歌演示原创作品：www.TopPPT.cn)"/>
          <p:cNvSpPr txBox="1">
            <a:spLocks noChangeArrowheads="1"/>
          </p:cNvSpPr>
          <p:nvPr/>
        </p:nvSpPr>
        <p:spPr bwMode="auto">
          <a:xfrm>
            <a:off x="7565390" y="5794375"/>
            <a:ext cx="27432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笔记、通知、答疑</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69315" y="851535"/>
            <a:ext cx="10504805" cy="457454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打开浏览器，在网址栏中输入学校开课通知中的尔雅学习网址，或者将网址直接复制到网址栏。比如： kfbcs.benke.chaoxing.com，推荐使用谷歌、火狐或搜狗浏览器。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880860" y="688975"/>
            <a:ext cx="2987040"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在网址栏直接输入网址</a:t>
            </a:r>
            <a:endParaRPr lang="zh-CN" altLang="en-US" b="1" noProof="1">
              <a:solidFill>
                <a:srgbClr val="FF0000"/>
              </a:solidFil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09320" y="5634355"/>
            <a:ext cx="1051052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15035" y="865505"/>
            <a:ext cx="10504805" cy="4574540"/>
          </a:xfrm>
          <a:prstGeom prst="rect">
            <a:avLst/>
          </a:prstGeom>
        </p:spPr>
      </p:pic>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7898571" y="291207"/>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62505" y="756920"/>
            <a:ext cx="8019415" cy="4419600"/>
          </a:xfrm>
          <a:prstGeom prst="rect">
            <a:avLst/>
          </a:prstGeom>
        </p:spPr>
      </p:pic>
      <p:sp>
        <p:nvSpPr>
          <p:cNvPr id="32" name="Rectangle 31      (向天歌演示原创作品：www.TopPPT.cn)"/>
          <p:cNvSpPr/>
          <p:nvPr/>
        </p:nvSpPr>
        <p:spPr>
          <a:xfrm>
            <a:off x="982980" y="5336540"/>
            <a:ext cx="10366375" cy="140208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74115" y="5460365"/>
            <a:ext cx="99745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第一行：输入学校给您提供的账号</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第二行：输入密码（一般初始密码为</a:t>
            </a:r>
            <a:r>
              <a:rPr lang="en-US" altLang="zh-CN" dirty="0" smtClean="0">
                <a:solidFill>
                  <a:schemeClr val="bg1"/>
                </a:solidFill>
                <a:latin typeface="微软雅黑" panose="020B0503020204020204" pitchFamily="34" charset="-122"/>
                <a:ea typeface="微软雅黑" panose="020B0503020204020204" pitchFamily="34" charset="-122"/>
              </a:rPr>
              <a:t>s654321s</a:t>
            </a:r>
            <a:r>
              <a:rPr lang="zh-CN" altLang="en-US" dirty="0">
                <a:solidFill>
                  <a:schemeClr val="bg1"/>
                </a:solidFill>
                <a:latin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输入</a:t>
            </a:r>
            <a:r>
              <a:rPr lang="zh-CN" altLang="en-US" dirty="0">
                <a:solidFill>
                  <a:schemeClr val="bg1"/>
                </a:solidFill>
                <a:latin typeface="微软雅黑" panose="020B0503020204020204" pitchFamily="34" charset="-122"/>
                <a:ea typeface="微软雅黑" panose="020B0503020204020204" pitchFamily="34" charset="-122"/>
                <a:sym typeface="+mn-ea"/>
              </a:rPr>
              <a:t>初始</a:t>
            </a:r>
            <a:r>
              <a:rPr lang="zh-CN" altLang="en-US" dirty="0" smtClean="0">
                <a:solidFill>
                  <a:schemeClr val="bg1"/>
                </a:solidFill>
                <a:latin typeface="微软雅黑" panose="020B0503020204020204" pitchFamily="34" charset="-122"/>
                <a:ea typeface="微软雅黑" panose="020B0503020204020204" pitchFamily="34" charset="-122"/>
                <a:sym typeface="+mn-ea"/>
              </a:rPr>
              <a:t>密码</a:t>
            </a:r>
            <a:r>
              <a:rPr lang="zh-CN" altLang="en-US" dirty="0">
                <a:solidFill>
                  <a:schemeClr val="bg1"/>
                </a:solidFill>
                <a:latin typeface="微软雅黑" panose="020B0503020204020204" pitchFamily="34" charset="-122"/>
                <a:ea typeface="微软雅黑" panose="020B0503020204020204" pitchFamily="34" charset="-122"/>
                <a:sym typeface="+mn-ea"/>
              </a:rPr>
              <a:t>需要您修改密码之后再次登录。如果您以前有使用过，使用修改后的密码直接登录。</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标注 16"/>
          <p:cNvSpPr/>
          <p:nvPr/>
        </p:nvSpPr>
        <p:spPr>
          <a:xfrm>
            <a:off x="4961890" y="1710690"/>
            <a:ext cx="2553335"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输入您学校通知的账号</a:t>
            </a:r>
            <a:endParaRPr lang="zh-CN" altLang="en-US" b="1" noProof="1">
              <a:solidFill>
                <a:srgbClr val="FF0000"/>
              </a:solidFill>
            </a:endParaRPr>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7149</Words>
  <Application>WPS 演示</Application>
  <PresentationFormat>宽屏</PresentationFormat>
  <Paragraphs>389</Paragraphs>
  <Slides>51</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51</vt:i4>
      </vt:variant>
    </vt:vector>
  </HeadingPairs>
  <TitlesOfParts>
    <vt:vector size="60" baseType="lpstr">
      <vt:lpstr>Arial</vt:lpstr>
      <vt:lpstr>宋体</vt:lpstr>
      <vt:lpstr>Wingdings</vt:lpstr>
      <vt:lpstr>Calibri</vt:lpstr>
      <vt:lpstr>微软雅黑</vt:lpstr>
      <vt:lpstr>Arial Unicode MS</vt:lpstr>
      <vt:lpstr>Wingdings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271</cp:revision>
  <dcterms:created xsi:type="dcterms:W3CDTF">2013-10-08T09:05:00Z</dcterms:created>
  <dcterms:modified xsi:type="dcterms:W3CDTF">2021-08-20T03:14:16Z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2052-11.1.0.10700</vt:lpwstr>
  </property>
  <property fmtid="{D5CDD505-2E9C-101B-9397-08002B2CF9AE}" pid="5" name="ICV">
    <vt:lpwstr>E1B372A78B8A4F9398F55BBA9BA448E8</vt:lpwstr>
  </property>
</Properties>
</file>