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8.xml" ContentType="application/vnd.openxmlformats-officedocument.presentationml.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7.xml" ContentType="application/vnd.openxmlformats-officedocument.presentationml.sl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31.xml" ContentType="application/vnd.openxmlformats-officedocument.presentationml.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6.xml" ContentType="application/vnd.openxmlformats-officedocument.presentationml.slide+xml"/>
  <Override PartName="/ppt/tags/tag25.xml" ContentType="application/vnd.openxmlformats-officedocument.presentationml.tags+xml"/>
  <Override PartName="/ppt/notesSlides/notesSlide33.xml" ContentType="application/vnd.openxmlformats-officedocument.presentationml.notesSlide+xml"/>
  <Override PartName="/ppt/slides/slide37.xml" ContentType="application/vnd.openxmlformats-officedocument.presentationml.slide+xml"/>
  <Override PartName="/ppt/tags/tag26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38.xml" ContentType="application/vnd.openxmlformats-officedocument.presentationml.slide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ppt/slides/slide39.xml" ContentType="application/vnd.openxmlformats-officedocument.presentationml.slide+xml"/>
  <Override PartName="/ppt/tags/tag28.xml" ContentType="application/vnd.openxmlformats-officedocument.presentationml.tags+xml"/>
  <Override PartName="/ppt/notesSlides/notesSlide36.xml" ContentType="application/vnd.openxmlformats-officedocument.presentationml.notesSlide+xml"/>
  <Override PartName="/ppt/slides/slide40.xml" ContentType="application/vnd.openxmlformats-officedocument.presentationml.slide+xml"/>
  <Override PartName="/ppt/tags/tag29.xml" ContentType="application/vnd.openxmlformats-officedocument.presentationml.tags+xml"/>
  <Override PartName="/ppt/notesSlides/notesSlide37.xml" ContentType="application/vnd.openxmlformats-officedocument.presentationml.notesSlide+xml"/>
  <Override PartName="/ppt/slides/slide41.xml" ContentType="application/vnd.openxmlformats-officedocument.presentationml.slide+xml"/>
  <Override PartName="/ppt/tags/tag30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42.xml" ContentType="application/vnd.openxmlformats-officedocument.presentationml.slide+xml"/>
  <Override PartName="/ppt/tags/tag31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43.xml" ContentType="application/vnd.openxmlformats-officedocument.presentationml.slide+xml"/>
  <Override PartName="/ppt/notesSlides/notesSlide40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type="screen16x9" cy="6858000" cx="12192000"/>
  <p:notesSz cx="6858000" cy="9144000"/>
  <p:defaultTextStyle>
    <a:defPPr>
      <a:defRPr lang="zh-CN"/>
    </a:defPPr>
    <a:lvl1pPr algn="l" eaLnBrk="0" fontAlgn="base" hangingPunct="0" rtl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algn="l" eaLnBrk="0" fontAlgn="base" hangingPunct="0" marL="457200" rtl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algn="l" eaLnBrk="0" fontAlgn="base" hangingPunct="0" marL="914400" rtl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algn="l" eaLnBrk="0" fontAlgn="base" hangingPunct="0" marL="1371600" rtl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algn="l" eaLnBrk="0" fontAlgn="base" hangingPunct="0" marL="1828800" rtl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algn="l" defTabSz="914400" eaLnBrk="1" hangingPunct="1" latinLnBrk="0" marL="2286000" rtl="0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algn="l" defTabSz="914400" eaLnBrk="1" hangingPunct="1" latinLnBrk="0" marL="2743200" rtl="0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algn="l" defTabSz="914400" eaLnBrk="1" hangingPunct="1" latinLnBrk="0" marL="3200400" rtl="0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algn="l" defTabSz="914400" eaLnBrk="1" hangingPunct="1" latinLnBrk="0" marL="3657600" rtl="0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 xmlns:r="http://schemas.openxmlformats.org/officeDocument/2006/relationships" xmlns:a="http://schemas.openxmlformats.org/drawingml/2006/main">
  <p:cmAuthor id="1" name="23357" initials="2" lastIdx="1" clrIdx="0"/>
</p:cmAuthorLst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000000"/>
    <a:srgbClr val="21A3D0"/>
    <a:srgbClr val="4F81BD"/>
    <a:srgbClr val="3CA0FE"/>
    <a:srgbClr val="2B2E30"/>
    <a:srgbClr val="E8E8E6"/>
    <a:srgbClr val="C354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8098" autoAdjust="0"/>
    <p:restoredTop sz="90546" autoAdjust="0"/>
  </p:normalViewPr>
  <p:slideViewPr>
    <p:cSldViewPr showGuides="1">
      <p:cViewPr varScale="1">
        <p:scale>
          <a:sx n="93" d="100"/>
          <a:sy n="93" d="100"/>
        </p:scale>
        <p:origin x="1668" y="90"/>
      </p:cViewPr>
      <p:guideLst>
        <p:guide orient="horz" pos="1870"/>
        <p:guide pos="37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tableStyles" Target="tableStyles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50" Type="http://schemas.openxmlformats.org/officeDocument/2006/relationships/commentAuthors" Target="commentAuthors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9076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0F9B84EA-7D68-4D60-9CB1-D50884785D1C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077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9078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D4E0FC9-F1F8-4FAE-9988-3BA365CFD46F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</p:handoutMaster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endParaRPr altLang="en-US" lang="zh-CN"/>
          </a:p>
        </p:txBody>
      </p:sp>
      <p:sp>
        <p:nvSpPr>
          <p:cNvPr id="1049070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endParaRPr altLang="en-US" lang="zh-CN"/>
          </a:p>
        </p:txBody>
      </p:sp>
      <p:sp>
        <p:nvSpPr>
          <p:cNvPr id="1049071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pPr lvl="0"/>
            <a:endParaRPr altLang="en-US" lang="zh-CN" noProof="0"/>
          </a:p>
        </p:txBody>
      </p:sp>
      <p:sp>
        <p:nvSpPr>
          <p:cNvPr id="1049072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 noProof="0"/>
              <a:t>单击此处编辑母版文本样式</a:t>
            </a:r>
            <a:endParaRPr altLang="en-US" lang="zh-CN" noProof="0"/>
          </a:p>
          <a:p>
            <a:pPr lvl="1"/>
            <a:r>
              <a:rPr altLang="en-US" lang="zh-CN" noProof="0"/>
              <a:t>第二级</a:t>
            </a:r>
            <a:endParaRPr altLang="en-US" lang="zh-CN" noProof="0"/>
          </a:p>
          <a:p>
            <a:pPr lvl="2"/>
            <a:r>
              <a:rPr altLang="en-US" lang="zh-CN" noProof="0"/>
              <a:t>第三级</a:t>
            </a:r>
            <a:endParaRPr altLang="en-US" lang="zh-CN" noProof="0"/>
          </a:p>
          <a:p>
            <a:pPr lvl="3"/>
            <a:r>
              <a:rPr altLang="en-US" lang="zh-CN" noProof="0"/>
              <a:t>第四级</a:t>
            </a:r>
            <a:endParaRPr altLang="en-US" lang="zh-CN" noProof="0"/>
          </a:p>
          <a:p>
            <a:pPr lvl="4"/>
            <a:r>
              <a:rPr altLang="en-US" lang="zh-CN" noProof="0"/>
              <a:t>第五级</a:t>
            </a:r>
            <a:endParaRPr altLang="en-US" lang="zh-CN" noProof="0"/>
          </a:p>
        </p:txBody>
      </p:sp>
      <p:sp>
        <p:nvSpPr>
          <p:cNvPr id="1049073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endParaRPr altLang="en-US" lang="zh-CN"/>
          </a:p>
        </p:txBody>
      </p:sp>
      <p:sp>
        <p:nvSpPr>
          <p:cNvPr id="1049074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fld id="{BD929F8F-6AC4-41D7-8D4F-44586CEB8A40}" type="slidenum">
              <a:rPr altLang="en-US" lang="zh-CN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eaLnBrk="0" fontAlgn="base" hangingPunct="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eaLnBrk="0" fontAlgn="base" hangingPunct="0" marL="4572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eaLnBrk="0" fontAlgn="base" hangingPunct="0" marL="9144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eaLnBrk="0" fontAlgn="base" hangingPunct="0" marL="13716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eaLnBrk="0" fontAlgn="base" hangingPunct="0" marL="1828800" rtl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</file>

<file path=ppt/notesSlides/_rels/notesSlide25.xml.rels><?xml version="1.0" encoding="UTF-8" standalone="yes"?>
<Relationships xmlns="http://schemas.openxmlformats.org/package/2006/relationships"><Relationship Id="rId1" Type="http://schemas.openxmlformats.org/officeDocument/2006/relationships/slide" Target="../slides/slide27.xml"/><Relationship Id="rId2" Type="http://schemas.openxmlformats.org/officeDocument/2006/relationships/notesMaster" Target="../notesMasters/notesMaster1.xml"/></Relationships>
</file>

<file path=ppt/notesSlides/_rels/notesSlide26.xml.rels><?xml version="1.0" encoding="UTF-8" standalone="yes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</file>

<file path=ppt/notesSlides/_rels/notesSlide27.xml.rels><?xml version="1.0" encoding="UTF-8" standalone="yes"?>
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</Relationships>
</file>

<file path=ppt/notesSlides/_rels/notesSlide28.xml.rels><?xml version="1.0" encoding="UTF-8" standalone="yes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</Relationships>
</file>

<file path=ppt/notesSlides/_rels/notesSlide29.xml.rels><?xml version="1.0" encoding="UTF-8" standalone="yes"?>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30.xml.rels><?xml version="1.0" encoding="UTF-8" standalone="yes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</file>

<file path=ppt/notesSlides/_rels/notesSlide31.xml.rels><?xml version="1.0" encoding="UTF-8" standalone="yes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</Relationships>
</file>

<file path=ppt/notesSlides/_rels/notesSlide32.xml.rels><?xml version="1.0" encoding="UTF-8" standalone="yes"?>
<Relationships xmlns="http://schemas.openxmlformats.org/package/2006/relationships"><Relationship Id="rId1" Type="http://schemas.openxmlformats.org/officeDocument/2006/relationships/slide" Target="../slides/slide35.xml"/><Relationship Id="rId2" Type="http://schemas.openxmlformats.org/officeDocument/2006/relationships/notesMaster" Target="../notesMasters/notesMaster1.xml"/></Relationships>
</file>

<file path=ppt/notesSlides/_rels/notesSlide3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</Relationships>
</file>

<file path=ppt/notesSlides/_rels/notesSlide34.xml.rels><?xml version="1.0" encoding="UTF-8" standalone="yes"?>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</Relationships>
</file>

<file path=ppt/notesSlides/_rels/notesSlide35.xml.rels><?xml version="1.0" encoding="UTF-8" standalone="yes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</Relationships>
</file>

<file path=ppt/notesSlides/_rels/notesSlide36.xml.rels><?xml version="1.0" encoding="UTF-8" standalone="yes"?>
<Relationships xmlns="http://schemas.openxmlformats.org/package/2006/relationships"><Relationship Id="rId1" Type="http://schemas.openxmlformats.org/officeDocument/2006/relationships/slide" Target="../slides/slide39.xml"/><Relationship Id="rId2" Type="http://schemas.openxmlformats.org/officeDocument/2006/relationships/notesMaster" Target="../notesMasters/notesMaster1.xml"/></Relationships>
</file>

<file path=ppt/notesSlides/_rels/notesSlide37.xml.rels><?xml version="1.0" encoding="UTF-8" standalone="yes"?>
<Relationships xmlns="http://schemas.openxmlformats.org/package/2006/relationships"><Relationship Id="rId1" Type="http://schemas.openxmlformats.org/officeDocument/2006/relationships/slide" Target="../slides/slide40.xml"/><Relationship Id="rId2" Type="http://schemas.openxmlformats.org/officeDocument/2006/relationships/notesMaster" Target="../notesMasters/notesMaster1.xml"/></Relationships>
</file>

<file path=ppt/notesSlides/_rels/notesSlide38.xml.rels><?xml version="1.0" encoding="UTF-8" standalone="yes"?>
<Relationships xmlns="http://schemas.openxmlformats.org/package/2006/relationships"><Relationship Id="rId1" Type="http://schemas.openxmlformats.org/officeDocument/2006/relationships/slide" Target="../slides/slide41.xml"/><Relationship Id="rId2" Type="http://schemas.openxmlformats.org/officeDocument/2006/relationships/notesMaster" Target="../notesMasters/notesMaster1.xml"/></Relationships>
</file>

<file path=ppt/notesSlides/_rels/notesSlide39.xml.rels><?xml version="1.0" encoding="UTF-8" standalone="yes"?>
<Relationships xmlns="http://schemas.openxmlformats.org/package/2006/relationships"><Relationship Id="rId1" Type="http://schemas.openxmlformats.org/officeDocument/2006/relationships/slide" Target="../slides/slide42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40.xml.rels><?xml version="1.0" encoding="UTF-8" standalone="yes"?>
<Relationships xmlns="http://schemas.openxmlformats.org/package/2006/relationships"><Relationship Id="rId1" Type="http://schemas.openxmlformats.org/officeDocument/2006/relationships/slide" Target="../slides/slide43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85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5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6D7B0-4AFA-4623-AD21-85815AFD067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8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2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3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8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6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5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5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6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6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2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7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7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1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4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880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0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6EA45-BC67-43CE-AAF0-532557FCC35E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2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2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9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4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4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861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1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6EA45-BC67-43CE-AAF0-532557FCC35E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8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4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5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7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88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331EB5-52B3-4478-A88A-D40DE687C64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6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6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4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2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8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0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8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8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7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0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0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6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1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1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4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2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2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4865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6EA45-BC67-43CE-AAF0-532557FCC35E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2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3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3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0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4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4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3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9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7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6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5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99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99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4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900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900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3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90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90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66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6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46122C-F768-40A2-A128-E096586C23D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1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90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90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D99BE4-BEC2-45F9-8575-272D0A8E8FA3}" type="slidenum">
              <a:rPr altLang="en-US" lang="zh-CN" smtClean="0">
                <a:solidFill>
                  <a:srgbClr val="000000"/>
                </a:solidFill>
              </a:rPr>
            </a:fld>
            <a:endParaRPr altLang="en-US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67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7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6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6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6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71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711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BD929F8F-6AC4-41D7-8D4F-44586CEB8A40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ChangeAspect="1" noRot="1" noGrp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4872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anchor="t" anchorCtr="0" compatLnSpc="1" numCol="1" wrap="square"/>
          <a:p>
            <a:pPr eaLnBrk="1" hangingPunct="1"/>
            <a:endParaRPr altLang="en-US" dirty="0" lang="zh-CN"/>
          </a:p>
        </p:txBody>
      </p:sp>
      <p:sp>
        <p:nvSpPr>
          <p:cNvPr id="104872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</p:spPr>
        <p:txBody>
          <a:bodyPr anchorCtr="0" compatLnSpc="1" numCol="1" wrap="square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altLang="en-US" lang="zh-CN" noProof="1"/>
              <a:t>单击此处编辑母版副标题样式</a:t>
            </a:r>
            <a:endParaRPr altLang="en-US" lang="zh-CN" noProof="1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E15DA5C-BD1B-4ED2-A9EA-606C3FCF408A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1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40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4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96BA94E-209C-4E91-B24C-C0E304382803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文本">
    <p:spTree>
      <p:nvGrpSpPr>
        <p:cNvPr id="1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8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29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DC67DD7-D743-405D-8C34-5ABA791880A8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8601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860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EDB71ED-FC88-46D6-A209-6F19D8417695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1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45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</p:txBody>
      </p:sp>
      <p:sp>
        <p:nvSpPr>
          <p:cNvPr id="104904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4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4620FF1-0B54-4FA7-B56B-A3101690771C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50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51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5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5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5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42A0947-A23A-4291-B388-91991A5875CE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56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</p:txBody>
      </p:sp>
      <p:sp>
        <p:nvSpPr>
          <p:cNvPr id="1049057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5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</p:txBody>
      </p:sp>
      <p:sp>
        <p:nvSpPr>
          <p:cNvPr id="1049059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20471FB-2731-4A64-8845-396BCE39DACC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2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B25BF19-E013-4712-A8DF-28B75B3FCC51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DE1E7D7-5BED-4850-8C13-E23A7C83FB19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1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3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64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  <a:p>
            <a:pPr lvl="1"/>
            <a:r>
              <a:rPr altLang="en-US" lang="zh-CN" noProof="1"/>
              <a:t>第二级</a:t>
            </a:r>
            <a:endParaRPr altLang="en-US" lang="zh-CN" noProof="1"/>
          </a:p>
          <a:p>
            <a:pPr lvl="2"/>
            <a:r>
              <a:rPr altLang="en-US" lang="zh-CN" noProof="1"/>
              <a:t>第三级</a:t>
            </a:r>
            <a:endParaRPr altLang="en-US" lang="zh-CN" noProof="1"/>
          </a:p>
          <a:p>
            <a:pPr lvl="3"/>
            <a:r>
              <a:rPr altLang="en-US" lang="zh-CN" noProof="1"/>
              <a:t>第四级</a:t>
            </a:r>
            <a:endParaRPr altLang="en-US" lang="zh-CN" noProof="1"/>
          </a:p>
          <a:p>
            <a:pPr lvl="4"/>
            <a:r>
              <a:rPr altLang="en-US" lang="zh-CN" noProof="1"/>
              <a:t>第五级</a:t>
            </a:r>
            <a:endParaRPr altLang="en-US" lang="zh-CN" noProof="1"/>
          </a:p>
        </p:txBody>
      </p:sp>
      <p:sp>
        <p:nvSpPr>
          <p:cNvPr id="1049065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</p:txBody>
      </p:sp>
      <p:sp>
        <p:nvSpPr>
          <p:cNvPr id="104906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6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BCC99F0-2208-4924-9167-31BFCE69A2A4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1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3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zh-CN" noProof="1"/>
              <a:t>单击此处编辑母版标题样式</a:t>
            </a:r>
            <a:endParaRPr altLang="en-US" lang="zh-CN" noProof="1"/>
          </a:p>
        </p:txBody>
      </p:sp>
      <p:sp>
        <p:nvSpPr>
          <p:cNvPr id="1049034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lvl="0"/>
            <a:endParaRPr altLang="en-US" lang="zh-CN" noProof="0"/>
          </a:p>
        </p:txBody>
      </p:sp>
      <p:sp>
        <p:nvSpPr>
          <p:cNvPr id="1049035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zh-CN" noProof="1"/>
              <a:t>单击此处编辑母版文本样式</a:t>
            </a:r>
            <a:endParaRPr altLang="en-US" lang="zh-CN" noProof="1"/>
          </a:p>
        </p:txBody>
      </p:sp>
      <p:sp>
        <p:nvSpPr>
          <p:cNvPr id="104903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90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A2BF74A-182E-48A3-A459-3B9EFED3E0C0}" type="slidenum">
              <a:rPr altLang="en-US" lang="zh-CN"/>
            </a:fld>
            <a:endParaRPr altLang="en-US" dirty="0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8E8E6"/>
        </a:solidFill>
        <a:effectLst/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/>
          <a:noFill/>
          <a:ln>
            <a:noFill/>
          </a:ln>
        </p:spPr>
        <p:txBody>
          <a:bodyPr anchor="ctr" anchorCtr="0" bIns="45720" compatLnSpc="1" lIns="91440" numCol="1" rIns="91440" tIns="45720" vert="horz" wrap="square"/>
          <a:p>
            <a:pPr lvl="0"/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/>
          <a:noFill/>
          <a:ln>
            <a:noFill/>
          </a:ln>
        </p:spPr>
        <p:txBody>
          <a:bodyPr anchor="t" anchorCtr="0" bIns="45720" compatLnSpc="1" lIns="91440" numCol="1" rIns="91440" tIns="45720" vert="horz" wrap="square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/>
        </p:spPr>
        <p:txBody>
          <a:bodyPr anchor="ctr" bIns="45720" lIns="91440" rIns="91440" rtlCol="0" tIns="45720" vert="horz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/>
        </p:spPr>
        <p:txBody>
          <a:bodyPr anchor="ctr" bIns="45720" lIns="91440" rIns="91440" rtlCol="0" tIns="45720" vert="horz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/>
        </p:spPr>
        <p:txBody>
          <a:bodyPr anchor="ctr" bIns="45720" lIns="91440" rIns="91440" rtlCol="0" tIns="45720" vert="horz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fld id="{8603A5A9-4B4A-498B-A0E9-DA53D806FFFA}" type="slidenum">
              <a:rPr altLang="en-US" lang="zh-CN"/>
            </a:fld>
            <a:endParaRPr altLang="en-US" dirty="0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eaLnBrk="0" fontAlgn="base" hangingPunct="0" rtl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algn="ctr" fontAlgn="base" marL="4572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algn="ctr" fontAlgn="base" marL="9144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algn="ctr" fontAlgn="base" marL="13716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algn="ctr" fontAlgn="base" marL="18288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tags" Target="../tags/tag1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9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0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3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tags" Target="../tags/tag9.xml"/><Relationship Id="rId3" Type="http://schemas.openxmlformats.org/officeDocument/2006/relationships/tags" Target="../tags/tag10.xml"/><Relationship Id="rId4" Type="http://schemas.openxmlformats.org/officeDocument/2006/relationships/tags" Target="../tags/tag11.xml"/><Relationship Id="rId5" Type="http://schemas.openxmlformats.org/officeDocument/2006/relationships/tags" Target="../tags/tag12.xml"/><Relationship Id="rId6" Type="http://schemas.openxmlformats.org/officeDocument/2006/relationships/tags" Target="../tags/tag13.xml"/><Relationship Id="rId7" Type="http://schemas.openxmlformats.org/officeDocument/2006/relationships/tags" Target="../tags/tag14.xml"/><Relationship Id="rId8" Type="http://schemas.openxmlformats.org/officeDocument/2006/relationships/tags" Target="../tags/tag15.xml"/><Relationship Id="rId9" Type="http://schemas.openxmlformats.org/officeDocument/2006/relationships/tags" Target="../tags/tag16.xml"/><Relationship Id="rId10" Type="http://schemas.openxmlformats.org/officeDocument/2006/relationships/tags" Target="../tags/tag17.xml"/><Relationship Id="rId11" Type="http://schemas.openxmlformats.org/officeDocument/2006/relationships/tags" Target="../tags/tag18.xml"/><Relationship Id="rId12" Type="http://schemas.openxmlformats.org/officeDocument/2006/relationships/tags" Target="../tags/tag19.xml"/><Relationship Id="rId13" Type="http://schemas.openxmlformats.org/officeDocument/2006/relationships/tags" Target="../tags/tag20.xml"/><Relationship Id="rId14" Type="http://schemas.openxmlformats.org/officeDocument/2006/relationships/tags" Target="../tags/tag21.xml"/><Relationship Id="rId15" Type="http://schemas.openxmlformats.org/officeDocument/2006/relationships/tags" Target="../tags/tag22.xml"/><Relationship Id="rId16" Type="http://schemas.openxmlformats.org/officeDocument/2006/relationships/slideLayout" Target="../slideLayouts/slideLayout2.xml"/><Relationship Id="rId17" Type="http://schemas.openxmlformats.org/officeDocument/2006/relationships/notesSlide" Target="../notesSlides/notesSlide1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8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tags" Target="../tags/tag3.xml"/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tags" Target="../tags/tag6.xml"/><Relationship Id="rId6" Type="http://schemas.openxmlformats.org/officeDocument/2006/relationships/tags" Target="../tags/tag7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9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image" Target="../media/image66.png"/><Relationship Id="rId3" Type="http://schemas.openxmlformats.org/officeDocument/2006/relationships/tags" Target="../tags/tag2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5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image" Target="../media/image68.png"/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6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image" Target="../media/image75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tags" Target="../tags/tag2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9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0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1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slideLayout" Target="../slideLayouts/slideLayout7.xml"/></Relationships>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2.xml"/></Relationships>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image" Target="../media/image94.png"/><Relationship Id="rId3" Type="http://schemas.openxmlformats.org/officeDocument/2006/relationships/tags" Target="../tags/tag2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3.xml"/></Relationships>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image" Target="../media/image95.png"/><Relationship Id="rId2" Type="http://schemas.openxmlformats.org/officeDocument/2006/relationships/image" Target="../media/image96.png"/><Relationship Id="rId3" Type="http://schemas.openxmlformats.org/officeDocument/2006/relationships/tags" Target="../tags/tag2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4.xml"/></Relationships>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tags" Target="../tags/tag2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5.xml"/></Relationships>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image" Target="../media/image100.png"/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6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tags" Target="../tags/tag29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7.xml"/></Relationships>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image" Target="../media/image108.png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tags" Target="../tags/tag30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8.xml"/></Relationships>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image" Target="../media/image111.png"/><Relationship Id="rId2" Type="http://schemas.openxmlformats.org/officeDocument/2006/relationships/image" Target="../media/image112.png"/><Relationship Id="rId3" Type="http://schemas.openxmlformats.org/officeDocument/2006/relationships/image" Target="../media/image113.png"/><Relationship Id="rId4" Type="http://schemas.openxmlformats.org/officeDocument/2006/relationships/tags" Target="../tags/tag3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9.xml"/></Relationships>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slideLayout" Target="../slideLayouts/slideLayout7.xm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48587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7" name="Group 3      (向天歌演示原创作品：www.TopPPT.cn)"/>
          <p:cNvGrpSpPr/>
          <p:nvPr/>
        </p:nvGrpSpPr>
        <p:grpSpPr bwMode="auto">
          <a:xfrm>
            <a:off x="1559496" y="5253072"/>
            <a:ext cx="1776834" cy="120650"/>
            <a:chOff x="1559554" y="4356850"/>
            <a:chExt cx="1777310" cy="121200"/>
          </a:xfrm>
        </p:grpSpPr>
        <p:cxnSp>
          <p:nvCxnSpPr>
            <p:cNvPr id="3145728" name="Straight Connector 23      (向天歌演示原创作品：www.TopPPT.cn)"/>
            <p:cNvCxnSpPr>
              <a:cxnSpLocks/>
            </p:cNvCxnSpPr>
            <p:nvPr/>
          </p:nvCxnSpPr>
          <p:spPr>
            <a:xfrm flipH="1">
              <a:off x="1559554" y="4405713"/>
              <a:ext cx="1656184" cy="0"/>
            </a:xfrm>
            <a:prstGeom prst="line"/>
            <a:ln w="19050">
              <a:gradFill flip="none" rotWithShape="1">
                <a:gsLst>
                  <a:gs pos="0">
                    <a:srgbClr val="21A3D0"/>
                  </a:gs>
                  <a:gs pos="83000">
                    <a:srgbClr val="E8E8E6"/>
                  </a:gs>
                  <a:gs pos="8900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8" name="Oval 27      (向天歌演示原创作品：www.TopPPT.cn)"/>
            <p:cNvSpPr/>
            <p:nvPr/>
          </p:nvSpPr>
          <p:spPr>
            <a:xfrm>
              <a:off x="3216182" y="4356850"/>
              <a:ext cx="120682" cy="121200"/>
            </a:xfrm>
            <a:prstGeom prst="ellipse"/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altLang="en-US" dirty="0" lang="zh-CN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4      (向天歌演示原创作品：www.TopPPT.cn)"/>
          <p:cNvGrpSpPr/>
          <p:nvPr/>
        </p:nvGrpSpPr>
        <p:grpSpPr bwMode="auto">
          <a:xfrm>
            <a:off x="4051300" y="5253072"/>
            <a:ext cx="1868488" cy="120650"/>
            <a:chOff x="4050658" y="4356850"/>
            <a:chExt cx="1869506" cy="121200"/>
          </a:xfrm>
        </p:grpSpPr>
        <p:cxnSp>
          <p:nvCxnSpPr>
            <p:cNvPr id="3145729" name="Straight Connector 24      (向天歌演示原创作品：www.TopPPT.cn)"/>
            <p:cNvCxnSpPr>
              <a:cxnSpLocks/>
            </p:cNvCxnSpPr>
            <p:nvPr/>
          </p:nvCxnSpPr>
          <p:spPr>
            <a:xfrm flipV="1">
              <a:off x="4171858" y="4414006"/>
              <a:ext cx="1748306" cy="3444"/>
            </a:xfrm>
            <a:prstGeom prst="line"/>
            <a:ln w="19050">
              <a:gradFill flip="none" rotWithShape="1">
                <a:gsLst>
                  <a:gs pos="0">
                    <a:srgbClr val="21A3D0"/>
                  </a:gs>
                  <a:gs pos="83000">
                    <a:srgbClr val="E8E8E6"/>
                  </a:gs>
                  <a:gs pos="8900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Oval 29      (向天歌演示原创作品：www.TopPPT.cn)"/>
            <p:cNvSpPr/>
            <p:nvPr/>
          </p:nvSpPr>
          <p:spPr>
            <a:xfrm>
              <a:off x="4050658" y="4356850"/>
              <a:ext cx="120716" cy="121200"/>
            </a:xfrm>
            <a:prstGeom prst="ellipse"/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altLang="en-US" dirty="0" lang="zh-CN">
                <a:ea typeface="微软雅黑" panose="020B0503020204020204" pitchFamily="34" charset="-122"/>
              </a:endParaRPr>
            </a:p>
          </p:txBody>
        </p:sp>
      </p:grpSp>
      <p:sp>
        <p:nvSpPr>
          <p:cNvPr id="1048590" name="Rectangle 44      (向天歌演示原创作品：www.TopPPT.cn)"/>
          <p:cNvSpPr/>
          <p:nvPr/>
        </p:nvSpPr>
        <p:spPr>
          <a:xfrm>
            <a:off x="3992880" y="2479675"/>
            <a:ext cx="2504440" cy="840105"/>
          </a:xfrm>
          <a:prstGeom prst="rect"/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591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4279900" y="2635885"/>
            <a:ext cx="210629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dirty="0" sz="2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选修课平台</a:t>
            </a:r>
            <a:endParaRPr altLang="en-US" dirty="0" sz="2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92" name="Rectangle 19      (向天歌演示原创作品：www.TopPPT.cn)"/>
          <p:cNvSpPr/>
          <p:nvPr/>
        </p:nvSpPr>
        <p:spPr>
          <a:xfrm rot="2289162">
            <a:off x="2543810" y="1380173"/>
            <a:ext cx="1314450" cy="1316037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593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641600" y="1334770"/>
            <a:ext cx="1269365" cy="128524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80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  <a:endParaRPr altLang="en-US" b="1" dirty="0" sz="8000" 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94" name="Rectangle 19      (向天歌演示原创作品：www.TopPPT.cn)"/>
          <p:cNvSpPr/>
          <p:nvPr/>
        </p:nvSpPr>
        <p:spPr>
          <a:xfrm rot="2289162">
            <a:off x="1158861" y="2167079"/>
            <a:ext cx="1314450" cy="1316037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595" name="文本框 1"/>
          <p:cNvSpPr txBox="1"/>
          <p:nvPr/>
        </p:nvSpPr>
        <p:spPr>
          <a:xfrm>
            <a:off x="1197115" y="2092006"/>
            <a:ext cx="1381125" cy="1285240"/>
          </a:xfrm>
          <a:prstGeom prst="rect"/>
          <a:noFill/>
        </p:spPr>
        <p:txBody>
          <a:bodyPr rtlCol="0" wrap="square">
            <a:spAutoFit/>
          </a:bodyPr>
          <a:p>
            <a:pPr eaLnBrk="1" hangingPunct="1" lvl="0"/>
            <a:r>
              <a:rPr altLang="en-US" b="1" dirty="0" sz="80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  <a:endParaRPr altLang="en-US" b="1" dirty="0" sz="8000" 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152" name="图片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06547" y="226604"/>
            <a:ext cx="2030965" cy="806983"/>
          </a:xfrm>
          <a:prstGeom prst="rect"/>
          <a:noFill/>
          <a:ln w="9525">
            <a:noFill/>
            <a:miter lim="800000"/>
            <a:headEnd/>
            <a:tailEnd/>
          </a:ln>
        </p:spPr>
      </p:pic>
      <p:sp>
        <p:nvSpPr>
          <p:cNvPr id="1048596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864870" y="3840480"/>
            <a:ext cx="6307455" cy="82994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4800" lang="zh-CN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学生使用指南</a:t>
            </a:r>
            <a:r>
              <a:rPr altLang="zh-CN" b="1" sz="4800" lang="en-US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altLang="en-US" b="1" sz="4800" lang="zh-CN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altLang="en-US" b="1" sz="4800" lang="zh-CN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</a:t>
            </a:r>
            <a:r>
              <a:rPr altLang="zh-CN" b="1" sz="4800" lang="en-US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altLang="zh-CN" b="1" sz="4800" lang="en-US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2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13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14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15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343916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学校</a:t>
            </a:r>
            <a:r>
              <a:rPr altLang="zh-CN" b="1" dirty="0" sz="2800" lang="en-US">
                <a:latin typeface="微软雅黑" panose="020B0503020204020204" pitchFamily="34" charset="-122"/>
              </a:rPr>
              <a:t>/</a:t>
            </a:r>
            <a:r>
              <a:rPr altLang="en-US" b="1" dirty="0" sz="2800" lang="zh-CN">
                <a:latin typeface="微软雅黑" panose="020B0503020204020204" pitchFamily="34" charset="-122"/>
              </a:rPr>
              <a:t>绑定单位</a:t>
            </a:r>
            <a:endParaRPr altLang="zh-CN" b="1" dirty="0" sz="2800" lang="en-US">
              <a:latin typeface="微软雅黑" panose="020B0503020204020204" pitchFamily="34" charset="-122"/>
            </a:endParaRPr>
          </a:p>
        </p:txBody>
      </p:sp>
      <p:sp>
        <p:nvSpPr>
          <p:cNvPr id="1048716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542925" y="5567680"/>
            <a:ext cx="11216640" cy="129095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点击学习通底部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我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头像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绑定单位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添加单位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进行认证。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单位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uc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码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单位名称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：您的学校名称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学号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工号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：学校通知的学号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48717" name="矩形 7"/>
          <p:cNvSpPr/>
          <p:nvPr/>
        </p:nvSpPr>
        <p:spPr>
          <a:xfrm>
            <a:off x="10437494" y="2007670"/>
            <a:ext cx="1529251" cy="2717474"/>
          </a:xfrm>
          <a:prstGeom prst="rect"/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8" name="文本框 10"/>
          <p:cNvSpPr txBox="1"/>
          <p:nvPr/>
        </p:nvSpPr>
        <p:spPr>
          <a:xfrm>
            <a:off x="10526394" y="2007670"/>
            <a:ext cx="1440352" cy="2537874"/>
          </a:xfrm>
          <a:prstGeom prst="rect"/>
          <a:noFill/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b="1" dirty="0" lang="zh-CN">
                <a:solidFill>
                  <a:srgbClr val="FF0000"/>
                </a:solidFill>
              </a:rPr>
              <a:t>注意：</a:t>
            </a:r>
            <a:endParaRPr altLang="en-US" b="1" dirty="0" lang="zh-CN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altLang="en-US" b="1" dirty="0" lang="zh-CN">
                <a:solidFill>
                  <a:srgbClr val="FF0000"/>
                </a:solidFill>
              </a:rPr>
              <a:t>单位认证时一定要多次检查自己输入的学校名称和账号。</a:t>
            </a:r>
            <a:endParaRPr altLang="en-US" b="1" dirty="0" lang="zh-CN">
              <a:solidFill>
                <a:srgbClr val="FF0000"/>
              </a:solidFill>
            </a:endParaRPr>
          </a:p>
        </p:txBody>
      </p:sp>
      <p:pic>
        <p:nvPicPr>
          <p:cNvPr id="2097172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t="910"/>
          <a:stretch>
            <a:fillRect/>
          </a:stretch>
        </p:blipFill>
        <p:spPr>
          <a:xfrm>
            <a:off x="5618480" y="708025"/>
            <a:ext cx="2263140" cy="4874260"/>
          </a:xfrm>
          <a:prstGeom prst="rect"/>
        </p:spPr>
      </p:pic>
      <p:pic>
        <p:nvPicPr>
          <p:cNvPr id="2097173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096885" y="692785"/>
            <a:ext cx="2251710" cy="4874895"/>
          </a:xfrm>
          <a:prstGeom prst="rect"/>
        </p:spPr>
      </p:pic>
      <p:pic>
        <p:nvPicPr>
          <p:cNvPr id="209717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42925" y="714375"/>
            <a:ext cx="2262505" cy="4859655"/>
          </a:xfrm>
          <a:prstGeom prst="rect"/>
        </p:spPr>
      </p:pic>
      <p:pic>
        <p:nvPicPr>
          <p:cNvPr id="209717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3067685" y="659130"/>
            <a:ext cx="2242185" cy="487299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Rectangle 31      (向天歌演示原创作品：www.TopPPT.cn)"/>
          <p:cNvSpPr/>
          <p:nvPr/>
        </p:nvSpPr>
        <p:spPr>
          <a:xfrm>
            <a:off x="681355" y="5704205"/>
            <a:ext cx="10741660" cy="93662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23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24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25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26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查看课程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27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48494" y="5654351"/>
            <a:ext cx="10659745" cy="92202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绑定成功后，点击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我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课程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首页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课程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，进行学习。如果没有课程，代表您学号下暂无课程，建议检查学号或查看学校相关通知。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2097176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t="356"/>
          <a:stretch>
            <a:fillRect/>
          </a:stretch>
        </p:blipFill>
        <p:spPr>
          <a:xfrm>
            <a:off x="8910955" y="742315"/>
            <a:ext cx="2210435" cy="4798060"/>
          </a:xfrm>
          <a:prstGeom prst="rect"/>
        </p:spPr>
      </p:pic>
      <p:pic>
        <p:nvPicPr>
          <p:cNvPr id="2097177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344"/>
          <a:stretch>
            <a:fillRect/>
          </a:stretch>
        </p:blipFill>
        <p:spPr>
          <a:xfrm>
            <a:off x="3430270" y="755650"/>
            <a:ext cx="2214245" cy="4784725"/>
          </a:xfrm>
          <a:prstGeom prst="rect"/>
        </p:spPr>
      </p:pic>
      <p:pic>
        <p:nvPicPr>
          <p:cNvPr id="2097178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168390" y="727710"/>
            <a:ext cx="2218690" cy="4798695"/>
          </a:xfrm>
          <a:prstGeom prst="rect"/>
        </p:spPr>
      </p:pic>
      <p:pic>
        <p:nvPicPr>
          <p:cNvPr id="2097179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 l="1289" t="452"/>
          <a:stretch>
            <a:fillRect/>
          </a:stretch>
        </p:blipFill>
        <p:spPr>
          <a:xfrm>
            <a:off x="718820" y="766445"/>
            <a:ext cx="2188210" cy="475932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1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32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3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197612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选课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3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425815" y="1123950"/>
            <a:ext cx="2785745" cy="554545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固定选课：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eaLnBrk="1" hangingPunct="1" indent="0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查看学校选课通知，登录教务系统选课。等开课后点击【我】 ➤【课程】进行学习。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eaLnBrk="1" hangingPunct="1" indent="-285750" marL="2857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自主选课：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eaLnBrk="1" hangingPunct="1" indent="0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点击【我】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➤【课程】，右上角的【+】➤【自选课程】进行选课报名。若没有【自选课程】按钮，建议点击【账号管理】查看绑定的单位是否正确。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48736" name="文本框 11"/>
          <p:cNvSpPr txBox="1"/>
          <p:nvPr/>
        </p:nvSpPr>
        <p:spPr>
          <a:xfrm>
            <a:off x="982980" y="755650"/>
            <a:ext cx="2837180" cy="36830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固定选课直接显示课程</a:t>
            </a:r>
            <a:r>
              <a:rPr altLang="zh-CN" lang="en-US"/>
              <a:t>  </a:t>
            </a:r>
            <a:endParaRPr altLang="zh-CN" lang="en-US"/>
          </a:p>
        </p:txBody>
      </p:sp>
      <p:sp>
        <p:nvSpPr>
          <p:cNvPr id="1048737" name="文本框 1"/>
          <p:cNvSpPr txBox="1"/>
          <p:nvPr/>
        </p:nvSpPr>
        <p:spPr>
          <a:xfrm>
            <a:off x="4535805" y="755650"/>
            <a:ext cx="2837180" cy="36830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/>
              <a:t>              </a:t>
            </a:r>
            <a:r>
              <a:rPr altLang="en-US" lang="zh-CN"/>
              <a:t>自主选课</a:t>
            </a:r>
            <a:endParaRPr altLang="en-US" lang="zh-CN"/>
          </a:p>
        </p:txBody>
      </p:sp>
      <p:pic>
        <p:nvPicPr>
          <p:cNvPr id="2097180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t="533" b="466"/>
          <a:stretch>
            <a:fillRect/>
          </a:stretch>
        </p:blipFill>
        <p:spPr>
          <a:xfrm>
            <a:off x="983615" y="1124585"/>
            <a:ext cx="2638425" cy="5662930"/>
          </a:xfrm>
          <a:prstGeom prst="rect"/>
        </p:spPr>
      </p:pic>
      <p:pic>
        <p:nvPicPr>
          <p:cNvPr id="2097181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189" r="913"/>
          <a:stretch>
            <a:fillRect/>
          </a:stretch>
        </p:blipFill>
        <p:spPr>
          <a:xfrm>
            <a:off x="4655820" y="1123950"/>
            <a:ext cx="2619375" cy="569023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42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4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4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自主选课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4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0" y="5782310"/>
            <a:ext cx="12192000" cy="102806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点击【自选课程】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 ➤ 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课程广场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 ➤ 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【报名】，出现提示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➤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【报名成功】。返回到课程列表，进行学习。若【报名】按钮为灰色，则该课程不在报名时间内，请关注学校相关课程通知。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097182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t="76"/>
          <a:stretch>
            <a:fillRect/>
          </a:stretch>
        </p:blipFill>
        <p:spPr>
          <a:xfrm>
            <a:off x="191770" y="704215"/>
            <a:ext cx="2329815" cy="5042535"/>
          </a:xfrm>
          <a:prstGeom prst="rect"/>
        </p:spPr>
      </p:pic>
      <p:pic>
        <p:nvPicPr>
          <p:cNvPr id="2097183" name="图片 1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143885" y="704215"/>
            <a:ext cx="2327910" cy="5043805"/>
          </a:xfrm>
          <a:prstGeom prst="rect"/>
        </p:spPr>
      </p:pic>
      <p:pic>
        <p:nvPicPr>
          <p:cNvPr id="2097184" name="图片 1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094095" y="711835"/>
            <a:ext cx="2324735" cy="5046345"/>
          </a:xfrm>
          <a:prstGeom prst="rect"/>
        </p:spPr>
      </p:pic>
      <p:pic>
        <p:nvPicPr>
          <p:cNvPr id="2097185" name="图片 16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9062085" y="711835"/>
            <a:ext cx="2326005" cy="503491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Rectangle 31      (向天歌演示原创作品：www.TopPPT.cn)"/>
          <p:cNvSpPr/>
          <p:nvPr/>
        </p:nvSpPr>
        <p:spPr>
          <a:xfrm>
            <a:off x="0" y="5912485"/>
            <a:ext cx="12192000" cy="104521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5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5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52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5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退课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5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203994" y="5912327"/>
            <a:ext cx="12191999" cy="92202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在课程列表左滑课程，点击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退课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，若学校不允许退课，则会提示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教师不允许退课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，请按照要求完成。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❖若误操作退课，可在下方【已退课课程】文件夹里左滑课程【重新加班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2097186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52475" y="752475"/>
            <a:ext cx="2305685" cy="5004435"/>
          </a:xfrm>
          <a:prstGeom prst="rect"/>
        </p:spPr>
      </p:pic>
      <p:pic>
        <p:nvPicPr>
          <p:cNvPr id="2097187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431540" y="770890"/>
            <a:ext cx="2306955" cy="5001260"/>
          </a:xfrm>
          <a:prstGeom prst="rect"/>
        </p:spPr>
      </p:pic>
      <p:pic>
        <p:nvPicPr>
          <p:cNvPr id="2097188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123940" y="781050"/>
            <a:ext cx="2300605" cy="4975860"/>
          </a:xfrm>
          <a:prstGeom prst="rect"/>
        </p:spPr>
      </p:pic>
      <p:pic>
        <p:nvPicPr>
          <p:cNvPr id="2097189" name="图片 10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8844280" y="781050"/>
            <a:ext cx="2303145" cy="499110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59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60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61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681355" y="233680"/>
            <a:ext cx="345122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课程须知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62" name="文本框 16"/>
          <p:cNvSpPr txBox="1"/>
          <p:nvPr/>
        </p:nvSpPr>
        <p:spPr>
          <a:xfrm>
            <a:off x="8112125" y="1917065"/>
            <a:ext cx="3288030" cy="304927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>
              <a:lnSpc>
                <a:spcPct val="150000"/>
              </a:lnSpc>
            </a:pP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❖❖</a:t>
            </a:r>
            <a:r>
              <a:rPr altLang="en-US" b="1" dirty="0" sz="18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</a:t>
            </a:r>
            <a:endParaRPr altLang="en-US" b="1" dirty="0" sz="1800" 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altLang="en-US" dirty="0" sz="20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sz="20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第一次进入课程，建议仔细阅读【课程须知】，点击【我已阅读，开始学习】。按照须知要求在指定时间内完成考核项。</a:t>
            </a:r>
            <a:endParaRPr altLang="en-US" dirty="0" sz="20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190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1355" y="764540"/>
            <a:ext cx="2628900" cy="5686425"/>
          </a:xfrm>
          <a:prstGeom prst="rect"/>
        </p:spPr>
      </p:pic>
      <p:pic>
        <p:nvPicPr>
          <p:cNvPr id="2097191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584065" y="749935"/>
            <a:ext cx="2628900" cy="570103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67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68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6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课程时间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70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0" y="5795010"/>
            <a:ext cx="12192000" cy="102235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点击【课程】</a:t>
            </a:r>
            <a:r>
              <a:rPr altLang="en-US" dirty="0" sz="1100" lang="zh-CN"/>
              <a:t> 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➤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【更多】下方查看课程学习时间。（若不显示，说明教师不允许查看，请关注学校开课通知）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若课程已结束，课程顶部会显示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本课程已结课，章节学习行为不会被统计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。请您务必在规定时间内完成学习任务。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48771" name="文本框 16"/>
          <p:cNvSpPr txBox="1"/>
          <p:nvPr/>
        </p:nvSpPr>
        <p:spPr>
          <a:xfrm>
            <a:off x="7392035" y="2132965"/>
            <a:ext cx="4320540" cy="208280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>
              <a:lnSpc>
                <a:spcPct val="150000"/>
              </a:lnSpc>
            </a:pPr>
            <a:r>
              <a:rPr altLang="en-US" b="1" dirty="0" sz="2000" lang="zh-CN">
                <a:solidFill>
                  <a:srgbClr val="FF0000"/>
                </a:solidFill>
              </a:rPr>
              <a:t>小贴士：</a:t>
            </a:r>
            <a:endParaRPr altLang="en-US" b="1" dirty="0" sz="2000" lang="zh-CN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altLang="en-US" b="1" dirty="0" sz="2000" lang="zh-CN">
                <a:solidFill>
                  <a:schemeClr val="bg1"/>
                </a:solidFill>
              </a:rPr>
              <a:t>一定要在课程时间内完成老师设置的各项考核项。</a:t>
            </a:r>
            <a:endParaRPr altLang="en-US" b="1" dirty="0" sz="2000" lang="zh-CN">
              <a:solidFill>
                <a:schemeClr val="bg1"/>
              </a:solidFill>
            </a:endParaRPr>
          </a:p>
        </p:txBody>
      </p:sp>
      <p:pic>
        <p:nvPicPr>
          <p:cNvPr id="2097192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79525" y="688975"/>
            <a:ext cx="2341880" cy="5074285"/>
          </a:xfrm>
          <a:prstGeom prst="rect"/>
        </p:spPr>
      </p:pic>
      <p:pic>
        <p:nvPicPr>
          <p:cNvPr id="2097193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492625" y="692785"/>
            <a:ext cx="2343785" cy="507428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5" name="Rectangle 31      (向天歌演示原创作品：www.TopPPT.cn)"/>
          <p:cNvSpPr/>
          <p:nvPr/>
        </p:nvSpPr>
        <p:spPr>
          <a:xfrm>
            <a:off x="7536160" y="764540"/>
            <a:ext cx="4320480" cy="591371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76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77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78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7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4" y="233680"/>
            <a:ext cx="2463205" cy="52322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查看考核标准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780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620635" y="801370"/>
            <a:ext cx="4152265" cy="5921375"/>
          </a:xfrm>
          <a:prstGeom prst="rect"/>
          <a:noFill/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 indent="-228600" latinLnBrk="0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u"/>
            </a:pP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点击【更多】➤【考核标准】，可查看您的课程各项考核权重以及当前得分。</a:t>
            </a:r>
            <a:endParaRPr dirty="0" sz="180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algn="l" eaLnBrk="1" hangingPunct="1" indent="-228600" latinLnBrk="0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u"/>
            </a:pP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总成绩计算方法：视频成绩*视频考核比例+章节测验的平均成绩*章节测验考核比例+考试成绩*考试考核比例+阅读+直播+章节学习次数+课程积分+签到等，如您学校有特殊考核要求，请以学校要求为准，如学校无特殊要求，【当前得分】达到60分以上即可获得该课程相对应的学分。</a:t>
            </a:r>
            <a:endParaRPr dirty="0" sz="180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algn="l" eaLnBrk="1" hangingPunct="1" indent="-228600" latinLnBrk="0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u"/>
            </a:pP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如【更多】中不显示【考核标准和成绩】，说明教师设置了不允许查看，请等待结课后教师公布成绩。</a:t>
            </a:r>
            <a:endParaRPr dirty="0" sz="180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2097194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19125" y="755650"/>
            <a:ext cx="2782570" cy="6002655"/>
          </a:xfrm>
          <a:prstGeom prst="rect"/>
        </p:spPr>
      </p:pic>
      <p:pic>
        <p:nvPicPr>
          <p:cNvPr id="2097195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398010" y="764540"/>
            <a:ext cx="2759075" cy="599440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Rectangle 3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85" name="Rectangle 4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86" name="Rectangle 5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87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681354" y="233045"/>
            <a:ext cx="2390309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800"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学习模式</a:t>
            </a:r>
            <a:endParaRPr altLang="en-US" b="1" dirty="0" sz="2800"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88" name="文本框 1"/>
          <p:cNvSpPr txBox="1"/>
          <p:nvPr/>
        </p:nvSpPr>
        <p:spPr>
          <a:xfrm>
            <a:off x="983432" y="1055044"/>
            <a:ext cx="9370759" cy="707886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dirty="0" sz="4000" lang="zh-CN">
                <a:sym typeface="+mn-ea"/>
              </a:rPr>
              <a:t>网络课程在线学习的五种模式：</a:t>
            </a:r>
            <a:endParaRPr altLang="zh-CN" dirty="0" sz="4000" lang="zh-CN"/>
          </a:p>
        </p:txBody>
      </p:sp>
      <p:sp>
        <p:nvSpPr>
          <p:cNvPr id="1048789" name="Rectangle 16      (向天歌演示原创作品：www.TopPPT.cn)"/>
          <p:cNvSpPr/>
          <p:nvPr>
            <p:custDataLst>
              <p:tags r:id="rId1"/>
            </p:custDataLst>
          </p:nvPr>
        </p:nvSpPr>
        <p:spPr>
          <a:xfrm>
            <a:off x="3190186" y="2117607"/>
            <a:ext cx="5582286" cy="542541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90" name="Rectangle 1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2316107" y="2135968"/>
            <a:ext cx="660991" cy="541456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1" name="TextBox 45      (向天歌演示原创作品：www.TopPPT.cn)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29933" y="2135968"/>
            <a:ext cx="5760641" cy="46166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开放模式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2" name="Rectangle 16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3190875" y="2901315"/>
            <a:ext cx="5580380" cy="54229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93" name="Rectangle 1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2345914" y="2919448"/>
            <a:ext cx="660991" cy="541456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4" name="TextBox 45      (向天歌演示原创作品：www.TopPPT.cn)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59480" y="2919730"/>
            <a:ext cx="506984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闯关模式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5" name="Rectangle 16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3189082" y="3769147"/>
            <a:ext cx="5582286" cy="542541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96" name="Rectangle 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2315003" y="3787508"/>
            <a:ext cx="660991" cy="541456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7" name="TextBox 45      (向天歌演示原创作品：www.TopPPT.cn)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28829" y="3787508"/>
            <a:ext cx="5760641" cy="46166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定时开放模式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798" name="Rectangle 16      (向天歌演示原创作品：www.TopPPT.cn)"/>
          <p:cNvSpPr/>
          <p:nvPr>
            <p:custDataLst>
              <p:tags r:id="rId10"/>
            </p:custDataLst>
          </p:nvPr>
        </p:nvSpPr>
        <p:spPr>
          <a:xfrm>
            <a:off x="3189082" y="4599512"/>
            <a:ext cx="5582286" cy="542541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99" name="Rectangle 1      (向天歌演示原创作品：www.TopPPT.cn)"/>
          <p:cNvSpPr/>
          <p:nvPr>
            <p:custDataLst>
              <p:tags r:id="rId11"/>
            </p:custDataLst>
          </p:nvPr>
        </p:nvSpPr>
        <p:spPr>
          <a:xfrm>
            <a:off x="2315003" y="4617873"/>
            <a:ext cx="660991" cy="541456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00" name="TextBox 45      (向天歌演示原创作品：www.TopPPT.cn)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28829" y="4617873"/>
            <a:ext cx="5760641" cy="46166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隐藏模式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01" name="Rectangle 16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3188970" y="5438775"/>
            <a:ext cx="5583555" cy="54229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02" name="Rectangle 1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2345914" y="5456828"/>
            <a:ext cx="660991" cy="541456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03" name="TextBox 45      (向天歌演示原创作品：www.TopPPT.cn)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29000" y="5456555"/>
            <a:ext cx="501332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复习模式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7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08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09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1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观看视频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11" name="Rectangle 31      (向天歌演示原创作品：www.TopPPT.cn)"/>
          <p:cNvSpPr/>
          <p:nvPr/>
        </p:nvSpPr>
        <p:spPr>
          <a:xfrm>
            <a:off x="8818245" y="1196752"/>
            <a:ext cx="3154141" cy="458768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12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18245" y="1499441"/>
            <a:ext cx="3016249" cy="383095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-285750" marL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【开放模式】，您可以选择任意章节学习。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【闯关模式】，需要将该章节的所有任务点完成，系统才能自动解锁下一个章节。</a:t>
            </a:r>
            <a:endParaRPr altLang="en-US" dirty="0" lang="zh-CN"/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【定时开放模式】，学校老师设置了开放时间，请在开放时间内完成。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196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07670" y="746125"/>
            <a:ext cx="2609850" cy="5691505"/>
          </a:xfrm>
          <a:prstGeom prst="rect"/>
        </p:spPr>
      </p:pic>
      <p:pic>
        <p:nvPicPr>
          <p:cNvPr id="2097197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215640" y="774065"/>
            <a:ext cx="2624455" cy="5681980"/>
          </a:xfrm>
          <a:prstGeom prst="rect"/>
        </p:spPr>
      </p:pic>
      <p:pic>
        <p:nvPicPr>
          <p:cNvPr id="2097198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024245" y="755650"/>
            <a:ext cx="2609850" cy="5681980"/>
          </a:xfrm>
          <a:prstGeom prst="rect"/>
        </p:spPr>
      </p:pic>
      <p:sp>
        <p:nvSpPr>
          <p:cNvPr id="1048813" name="左箭头标注 8"/>
          <p:cNvSpPr/>
          <p:nvPr/>
        </p:nvSpPr>
        <p:spPr>
          <a:xfrm>
            <a:off x="4799965" y="2907665"/>
            <a:ext cx="1017905" cy="2505075"/>
          </a:xfrm>
          <a:prstGeom prst="leftArrowCallout"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14" name="文本框 16"/>
          <p:cNvSpPr txBox="1"/>
          <p:nvPr/>
        </p:nvSpPr>
        <p:spPr>
          <a:xfrm>
            <a:off x="3542030" y="502920"/>
            <a:ext cx="4064000" cy="368300"/>
          </a:xfrm>
          <a:prstGeom prst="rect"/>
          <a:noFill/>
        </p:spPr>
        <p:txBody>
          <a:bodyPr rtlCol="0" wrap="square">
            <a:spAutoFit/>
          </a:bodyPr>
          <a:p>
            <a:endParaRPr altLang="en-US" lang="zh-CN"/>
          </a:p>
        </p:txBody>
      </p:sp>
      <p:sp>
        <p:nvSpPr>
          <p:cNvPr id="1048815" name="文本框 17"/>
          <p:cNvSpPr txBox="1"/>
          <p:nvPr/>
        </p:nvSpPr>
        <p:spPr>
          <a:xfrm>
            <a:off x="2135505" y="3068955"/>
            <a:ext cx="490855" cy="2150110"/>
          </a:xfrm>
          <a:prstGeom prst="rect"/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wrap="square">
            <a:noAutofit/>
          </a:bodyPr>
          <a:p>
            <a:r>
              <a:rPr altLang="en-US" b="1" sz="3200" lang="zh-CN">
                <a:solidFill>
                  <a:srgbClr val="FF0000"/>
                </a:solidFill>
              </a:rPr>
              <a:t>开</a:t>
            </a:r>
            <a:endParaRPr altLang="en-US" b="1" sz="3200" lang="zh-CN">
              <a:solidFill>
                <a:srgbClr val="FF0000"/>
              </a:solidFill>
            </a:endParaRPr>
          </a:p>
          <a:p>
            <a:r>
              <a:rPr altLang="en-US" b="1" sz="3200" lang="zh-CN">
                <a:solidFill>
                  <a:srgbClr val="FF0000"/>
                </a:solidFill>
              </a:rPr>
              <a:t>放模式</a:t>
            </a:r>
            <a:endParaRPr altLang="en-US" b="1" sz="3200" lang="zh-CN">
              <a:solidFill>
                <a:srgbClr val="FF0000"/>
              </a:solidFill>
            </a:endParaRPr>
          </a:p>
        </p:txBody>
      </p:sp>
      <p:sp>
        <p:nvSpPr>
          <p:cNvPr id="1048816" name="左箭头标注 18"/>
          <p:cNvSpPr/>
          <p:nvPr/>
        </p:nvSpPr>
        <p:spPr>
          <a:xfrm>
            <a:off x="1703705" y="2907665"/>
            <a:ext cx="1017905" cy="2505075"/>
          </a:xfrm>
          <a:prstGeom prst="leftArrowCallout"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17" name="左箭头标注 19"/>
          <p:cNvSpPr/>
          <p:nvPr/>
        </p:nvSpPr>
        <p:spPr>
          <a:xfrm>
            <a:off x="7536180" y="2907665"/>
            <a:ext cx="1017905" cy="3035300"/>
          </a:xfrm>
          <a:prstGeom prst="leftArrowCallout"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18" name="文本框 20"/>
          <p:cNvSpPr txBox="1"/>
          <p:nvPr/>
        </p:nvSpPr>
        <p:spPr>
          <a:xfrm>
            <a:off x="5231765" y="2997200"/>
            <a:ext cx="492760" cy="20612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3200" lang="zh-CN">
                <a:solidFill>
                  <a:srgbClr val="FF0000"/>
                </a:solidFill>
                <a:latin typeface="+mn-lt"/>
                <a:ea typeface="+mn-ea"/>
              </a:rPr>
              <a:t>闯关模式</a:t>
            </a:r>
            <a:endParaRPr altLang="en-US" lang="zh-CN"/>
          </a:p>
        </p:txBody>
      </p:sp>
      <p:sp>
        <p:nvSpPr>
          <p:cNvPr id="1048819" name="文本框 21"/>
          <p:cNvSpPr txBox="1"/>
          <p:nvPr/>
        </p:nvSpPr>
        <p:spPr>
          <a:xfrm>
            <a:off x="7961630" y="2961005"/>
            <a:ext cx="582930" cy="3046095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3200" lang="zh-CN">
                <a:solidFill>
                  <a:srgbClr val="FF0000"/>
                </a:solidFill>
                <a:latin typeface="+mn-lt"/>
                <a:ea typeface="+mn-ea"/>
              </a:rPr>
              <a:t>定时开放模式</a:t>
            </a:r>
            <a:endParaRPr altLang="en-US" lang="zh-CN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Rectangle 3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06" name="Rectangle 4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07" name="Rectangle 5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08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681355" y="233045"/>
            <a:ext cx="116205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800"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altLang="en-US" b="1" sz="2800"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09" name="文本框 1"/>
          <p:cNvSpPr txBox="1"/>
          <p:nvPr/>
        </p:nvSpPr>
        <p:spPr>
          <a:xfrm>
            <a:off x="1261745" y="1483360"/>
            <a:ext cx="7780020" cy="706755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4000" lang="zh-CN"/>
              <a:t>超星尔雅课程有两种</a:t>
            </a:r>
            <a:r>
              <a:rPr altLang="zh-CN" sz="4000" lang="zh-CN">
                <a:sym typeface="+mn-ea"/>
              </a:rPr>
              <a:t>学习</a:t>
            </a:r>
            <a:r>
              <a:rPr altLang="zh-CN" sz="4000" lang="zh-CN"/>
              <a:t>方式：</a:t>
            </a:r>
            <a:endParaRPr altLang="zh-CN" sz="4000" lang="zh-CN"/>
          </a:p>
        </p:txBody>
      </p:sp>
      <p:sp>
        <p:nvSpPr>
          <p:cNvPr id="1048610" name="Rectangle 16      (向天歌演示原创作品：www.TopPPT.cn)"/>
          <p:cNvSpPr/>
          <p:nvPr>
            <p:custDataLst>
              <p:tags r:id="rId1"/>
            </p:custDataLst>
          </p:nvPr>
        </p:nvSpPr>
        <p:spPr>
          <a:xfrm>
            <a:off x="2717800" y="2835910"/>
            <a:ext cx="7333615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11" name="Rectangle 10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2687955" y="4137660"/>
            <a:ext cx="7362190" cy="79184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12" name="Rectangle 1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843722" y="2854271"/>
            <a:ext cx="868363" cy="792162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Rectangle 18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817950" y="4137560"/>
            <a:ext cx="869950" cy="809625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4" name="TextBox 21      (向天歌演示原创作品：www.TopPPT.cn)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61055" y="3020060"/>
            <a:ext cx="653288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移动端（手机、平板）学习：下载学习通</a:t>
            </a:r>
            <a:r>
              <a:rPr altLang="zh-CN" b="1" dirty="0" sz="24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5" name="TextBox 45      (向天歌演示原创作品：www.TopPPT.cn)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38525" y="4311650"/>
            <a:ext cx="5754370" cy="577215"/>
          </a:xfrm>
          <a:prstGeom prst="rect"/>
          <a:noFill/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dirty="0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电脑端学习：网页，学习通客户端</a:t>
            </a:r>
            <a:endParaRPr altLang="en-US" b="1" dirty="0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altLang="zh-CN" b="1" dirty="0" sz="24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3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24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25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26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观看视频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199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t="1260"/>
          <a:stretch>
            <a:fillRect/>
          </a:stretch>
        </p:blipFill>
        <p:spPr>
          <a:xfrm>
            <a:off x="550545" y="918210"/>
            <a:ext cx="2703830" cy="5805805"/>
          </a:xfrm>
          <a:prstGeom prst="rect"/>
        </p:spPr>
      </p:pic>
      <p:pic>
        <p:nvPicPr>
          <p:cNvPr id="2097200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384290" y="918210"/>
            <a:ext cx="2619375" cy="5686425"/>
          </a:xfrm>
          <a:prstGeom prst="rect"/>
        </p:spPr>
      </p:pic>
      <p:pic>
        <p:nvPicPr>
          <p:cNvPr id="2097201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456062" y="908685"/>
            <a:ext cx="2624455" cy="5695950"/>
          </a:xfrm>
          <a:prstGeom prst="rect"/>
        </p:spPr>
      </p:pic>
      <p:sp>
        <p:nvSpPr>
          <p:cNvPr id="1048827" name="左箭头标注 8"/>
          <p:cNvSpPr/>
          <p:nvPr/>
        </p:nvSpPr>
        <p:spPr>
          <a:xfrm>
            <a:off x="1631950" y="2348865"/>
            <a:ext cx="867410" cy="2045970"/>
          </a:xfrm>
          <a:prstGeom prst="leftArrowCallout"/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28" name="左箭头标注 9"/>
          <p:cNvSpPr/>
          <p:nvPr/>
        </p:nvSpPr>
        <p:spPr>
          <a:xfrm>
            <a:off x="4460457" y="2060848"/>
            <a:ext cx="791845" cy="2073275"/>
          </a:xfrm>
          <a:prstGeom prst="leftArrowCallout"/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29" name="左箭头标注 10"/>
          <p:cNvSpPr/>
          <p:nvPr/>
        </p:nvSpPr>
        <p:spPr>
          <a:xfrm>
            <a:off x="8112760" y="1196975"/>
            <a:ext cx="828040" cy="2084705"/>
          </a:xfrm>
          <a:prstGeom prst="leftArrowCallout"/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830" name="文本框 11"/>
          <p:cNvSpPr txBox="1"/>
          <p:nvPr/>
        </p:nvSpPr>
        <p:spPr>
          <a:xfrm>
            <a:off x="1927225" y="2406650"/>
            <a:ext cx="496570" cy="20612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+mn-lt"/>
                <a:ea typeface="+mn-ea"/>
              </a:rPr>
              <a:t>隐藏模式</a:t>
            </a:r>
            <a:endParaRPr altLang="en-US" b="1" dirty="0" sz="3200" lang="zh-CN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48831" name="文本框 12"/>
          <p:cNvSpPr txBox="1"/>
          <p:nvPr/>
        </p:nvSpPr>
        <p:spPr>
          <a:xfrm>
            <a:off x="4663339" y="2090957"/>
            <a:ext cx="386080" cy="20612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+mn-lt"/>
                <a:ea typeface="+mn-ea"/>
              </a:rPr>
              <a:t>复习模式</a:t>
            </a:r>
            <a:endParaRPr altLang="en-US" dirty="0" lang="zh-CN"/>
          </a:p>
        </p:txBody>
      </p:sp>
      <p:sp>
        <p:nvSpPr>
          <p:cNvPr id="1048832" name="文本框 13"/>
          <p:cNvSpPr txBox="1"/>
          <p:nvPr/>
        </p:nvSpPr>
        <p:spPr>
          <a:xfrm>
            <a:off x="8400415" y="1268730"/>
            <a:ext cx="463550" cy="20612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3200" lang="zh-CN">
                <a:solidFill>
                  <a:srgbClr val="FF0000"/>
                </a:solidFill>
                <a:latin typeface="+mn-lt"/>
                <a:ea typeface="+mn-ea"/>
              </a:rPr>
              <a:t>复习模式</a:t>
            </a:r>
            <a:endParaRPr altLang="en-US" lang="zh-CN"/>
          </a:p>
        </p:txBody>
      </p:sp>
      <p:sp>
        <p:nvSpPr>
          <p:cNvPr id="1048833" name="文本框 14"/>
          <p:cNvSpPr txBox="1"/>
          <p:nvPr/>
        </p:nvSpPr>
        <p:spPr>
          <a:xfrm>
            <a:off x="9338945" y="1964055"/>
            <a:ext cx="2418080" cy="351472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 indent="-285750" marL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隐藏模式：只能看见大章节标题且是灰色字样，不可以点击。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复习模式：可以观看视频，但无法完成任务点，且不计算成绩。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45730" name="直接箭头连接符 24"/>
          <p:cNvCxnSpPr>
            <a:cxnSpLocks/>
          </p:cNvCxnSpPr>
          <p:nvPr/>
        </p:nvCxnSpPr>
        <p:spPr>
          <a:xfrm flipV="1">
            <a:off x="5447928" y="2239327"/>
            <a:ext cx="936362" cy="858158"/>
          </a:xfrm>
          <a:prstGeom prst="straightConnector1"/>
          <a:ln w="381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4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35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36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3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观看视频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38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680450" y="1437322"/>
            <a:ext cx="3275965" cy="452310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-342900" marL="342900">
              <a:lnSpc>
                <a:spcPct val="150000"/>
              </a:lnSpc>
              <a:buFont typeface="+mj-ea"/>
              <a:buAutoNum type="circleNumDbPlain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点击【章节】进入课程的学习页面，最上方会显示【已完成任务点和总任务点】个数。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342900" marL="342900">
              <a:lnSpc>
                <a:spcPct val="150000"/>
              </a:lnSpc>
              <a:buFont typeface="+mj-ea"/>
              <a:buAutoNum type="circleNumDbPlain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章节前橙色圆圈里显示数字是几，就表示该章节有几个未完成任务点，绿色代表完成。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342900" marL="342900">
              <a:lnSpc>
                <a:spcPct val="150000"/>
              </a:lnSpc>
              <a:buFont typeface="+mj-ea"/>
              <a:buAutoNum type="circleNumDbPlain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打开要学习的课程章节，可以看到对应的任务点，任务点一般包含【视频】和【章节测验】，需完成所有任务点。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342900" marL="342900">
              <a:lnSpc>
                <a:spcPct val="150000"/>
              </a:lnSpc>
              <a:buFont typeface="+mj-ea"/>
              <a:buAutoNum type="circleNumDbPlain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有的章节不止一个任务点，您可以向下或者向左滑动查看。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02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7625" y="764540"/>
            <a:ext cx="2694940" cy="5848985"/>
          </a:xfrm>
          <a:prstGeom prst="rect"/>
        </p:spPr>
      </p:pic>
      <p:pic>
        <p:nvPicPr>
          <p:cNvPr id="2097203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928620" y="776605"/>
            <a:ext cx="2683510" cy="5843905"/>
          </a:xfrm>
          <a:prstGeom prst="rect"/>
        </p:spPr>
      </p:pic>
      <p:pic>
        <p:nvPicPr>
          <p:cNvPr id="2097204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797550" y="764540"/>
            <a:ext cx="2697480" cy="585597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2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43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44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45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观看视频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46" name="Rectangle 31      (向天歌演示原创作品：www.TopPPT.cn)"/>
          <p:cNvSpPr/>
          <p:nvPr/>
        </p:nvSpPr>
        <p:spPr>
          <a:xfrm>
            <a:off x="443682" y="5857967"/>
            <a:ext cx="11304635" cy="101028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47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46229" y="5857967"/>
            <a:ext cx="10927080" cy="92202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点击视频中间的播放按钮，进入全屏页面观看视频，如果您视频无法加载，请您点击视频右下角【标清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高清】，点击【公网1】/【公网2】/【本校】进行线路切换，查看问题是否已解决。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0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824547" y="736282"/>
            <a:ext cx="10481310" cy="5075555"/>
          </a:xfrm>
          <a:prstGeom prst="rect"/>
        </p:spPr>
      </p:pic>
      <p:pic>
        <p:nvPicPr>
          <p:cNvPr id="2097206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783839" y="1340768"/>
            <a:ext cx="6562725" cy="336740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1" name="Rectangle 31      (向天歌演示原创作品：www.TopPPT.cn)"/>
          <p:cNvSpPr/>
          <p:nvPr/>
        </p:nvSpPr>
        <p:spPr>
          <a:xfrm>
            <a:off x="8311515" y="1052736"/>
            <a:ext cx="3542983" cy="414139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52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53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54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55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/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800"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  <a:endParaRPr altLang="en-US" b="1" sz="2800"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56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580436" y="1262379"/>
            <a:ext cx="2952115" cy="383095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视频中的题目，答对就可以继续观看视频，答错需要重新作答，（若答错视频回退也是教师要求重新观看，继续观看即可）。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若您认为题目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答案有误，请截图并及时联系在线客服，我们会反馈给老师核实处理。</a:t>
            </a:r>
            <a:endParaRPr altLang="en-US" dirty="0" lang="zh-CN" strike="sngStrike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07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255365" y="2564905"/>
            <a:ext cx="7003123" cy="4002966"/>
          </a:xfrm>
          <a:prstGeom prst="rect"/>
        </p:spPr>
      </p:pic>
      <p:pic>
        <p:nvPicPr>
          <p:cNvPr id="2097208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69312" y="836711"/>
            <a:ext cx="6778816" cy="4426068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6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62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6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完成测验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64" name="Rectangle 31      (向天歌演示原创作品：www.TopPPT.cn)"/>
          <p:cNvSpPr/>
          <p:nvPr/>
        </p:nvSpPr>
        <p:spPr>
          <a:xfrm>
            <a:off x="8175878" y="756286"/>
            <a:ext cx="3608754" cy="568198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6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175878" y="978137"/>
            <a:ext cx="3608754" cy="526224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点击【章节测验】进入答题。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章节测验一旦提交无法更改，提交前请再次确认题目是否全部作答完以及答案是否是最终答案。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如果只保存不提交，是没有测验成绩的。</a:t>
            </a: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若无法正常提交，建议更换网络尝试重新提交。</a:t>
            </a: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提交后请等待任务点变绿再退出。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如果章节测验不显示答案和分数，证明学校有这样的要求，以免抄袭作弊。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答案在视频中都有提及，请认真观看视频。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测验无提交按钮，请查看课程是否开启了复习模式。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若显示</a:t>
            </a:r>
            <a:r>
              <a:rPr altLang="zh-CN" dirty="0" sz="14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待批阅</a:t>
            </a:r>
            <a:r>
              <a:rPr altLang="zh-CN" dirty="0" sz="14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，请耐心等待教师批阅</a:t>
            </a:r>
            <a:endParaRPr altLang="en-US" dirty="0" sz="1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09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764540"/>
            <a:ext cx="2633980" cy="5701030"/>
          </a:xfrm>
          <a:prstGeom prst="rect"/>
        </p:spPr>
      </p:pic>
      <p:pic>
        <p:nvPicPr>
          <p:cNvPr id="2097210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639695" y="764540"/>
            <a:ext cx="2619375" cy="5691505"/>
          </a:xfrm>
          <a:prstGeom prst="rect"/>
        </p:spPr>
      </p:pic>
      <p:pic>
        <p:nvPicPr>
          <p:cNvPr id="2097211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259070" y="764540"/>
            <a:ext cx="2600325" cy="568198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9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70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71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72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阅读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73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680176" y="806450"/>
            <a:ext cx="3882539" cy="5588838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如果课程有【阅读】章节，一般在课程的最后一个章节。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阅读时长需要次日更新。结课当天阅读，时长也会统计，请次日查看。达到阅读时长要求，任务点即可显示完成。</a:t>
            </a:r>
            <a:endParaRPr altLang="zh-CN" dirty="0" sz="16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计入阅读时间统计的阅读行为， 一定是具体阅读内容的页面，只到章节页面是不算的。而且是正常阅读习惯的操作，阅读的过程中，操作过快或过慢都会视为非正常阅读行为，请您按照规则完成阅读。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通过课程章节、资料中的文档、专题、期刊、超星电子书、笔记、拓展阅读打开的资源支持统计阅读时长。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12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1225" y="764540"/>
            <a:ext cx="2614930" cy="5676900"/>
          </a:xfrm>
          <a:prstGeom prst="rect"/>
        </p:spPr>
      </p:pic>
      <p:pic>
        <p:nvPicPr>
          <p:cNvPr id="2097213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399915" y="764540"/>
            <a:ext cx="2722245" cy="569150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7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78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79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8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直播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8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241030" y="829310"/>
            <a:ext cx="2653030" cy="536511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如果老师在章节里发布了直播，您打开直播章节，即可看到。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显示【已结束】，表示直播已结束，并且无法回放。</a:t>
            </a:r>
            <a:endParaRPr altLang="zh-CN" dirty="0" sz="16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显示【可回放】，表示直播可以回放。</a:t>
            </a:r>
            <a:endParaRPr altLang="zh-CN" dirty="0" sz="16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如显示【未开始】，表示直播还没有开始。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-285750" marL="285750">
              <a:lnSpc>
                <a:spcPct val="150000"/>
              </a:lnSpc>
              <a:buFont typeface="Wingdings" panose="05000000000000000000" charset="0"/>
              <a:buChar char="u"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如老师设置了直播观看时长要求，需达到要求后任务点才会显示已完成。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1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559560" y="829310"/>
            <a:ext cx="2528570" cy="5375275"/>
          </a:xfrm>
          <a:prstGeom prst="rect"/>
        </p:spPr>
      </p:pic>
      <p:pic>
        <p:nvPicPr>
          <p:cNvPr id="209721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799965" y="829310"/>
            <a:ext cx="2596515" cy="540258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5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86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87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88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资料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89" name="文本框 9"/>
          <p:cNvSpPr txBox="1"/>
          <p:nvPr/>
        </p:nvSpPr>
        <p:spPr>
          <a:xfrm>
            <a:off x="7608168" y="1953051"/>
            <a:ext cx="3096180" cy="341503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课程➤更多➤资料，可查看老师上传到课程里的资料。如教师设置了允许下载，打开文档可选择右上角下载或保存到云盘，通过云盘下载，也可以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立即打开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。如只显示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立即打开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，说明教师设置了不允许下载。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16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2987" y="980728"/>
            <a:ext cx="2378554" cy="5085184"/>
          </a:xfrm>
          <a:prstGeom prst="rect"/>
        </p:spPr>
      </p:pic>
      <p:pic>
        <p:nvPicPr>
          <p:cNvPr id="2097217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151630" y="980440"/>
            <a:ext cx="2552065" cy="5066030"/>
          </a:xfrm>
          <a:prstGeom prst="rect"/>
        </p:spPr>
      </p:pic>
    </p:spTree>
    <p:custDataLst>
      <p:tags r:id="rId3"/>
    </p:custDataLst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3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94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95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896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讨论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897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32215" y="2780665"/>
            <a:ext cx="2992755" cy="387477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如讨论占考核权重，可点击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进行发布或回复话题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点击右上角的书写图标，可以进入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写话题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点击某个话题，可进入该话题进行评论。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长按自己回复的话题可复制、编辑、置顶、删除。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18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1770" y="755650"/>
            <a:ext cx="2609850" cy="5695950"/>
          </a:xfrm>
          <a:prstGeom prst="rect"/>
        </p:spPr>
      </p:pic>
      <p:pic>
        <p:nvPicPr>
          <p:cNvPr id="2097219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024245" y="764540"/>
            <a:ext cx="2614930" cy="5686425"/>
          </a:xfrm>
          <a:prstGeom prst="rect"/>
        </p:spPr>
      </p:pic>
      <p:pic>
        <p:nvPicPr>
          <p:cNvPr id="2097220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100705" y="745490"/>
            <a:ext cx="2624455" cy="5705475"/>
          </a:xfrm>
          <a:prstGeom prst="rect"/>
        </p:spPr>
      </p:pic>
      <p:pic>
        <p:nvPicPr>
          <p:cNvPr id="2097221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 t="2776"/>
          <a:stretch>
            <a:fillRect/>
          </a:stretch>
        </p:blipFill>
        <p:spPr>
          <a:xfrm>
            <a:off x="9120432" y="116205"/>
            <a:ext cx="2355850" cy="262699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02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0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0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作业</a:t>
            </a:r>
            <a:r>
              <a:rPr altLang="zh-CN" b="1" dirty="0" sz="2800" lang="en-US">
                <a:latin typeface="微软雅黑" panose="020B0503020204020204" pitchFamily="34" charset="-122"/>
              </a:rPr>
              <a:t>/</a:t>
            </a:r>
            <a:r>
              <a:rPr altLang="en-US" b="1" dirty="0" sz="2800" lang="zh-CN">
                <a:latin typeface="微软雅黑" panose="020B0503020204020204" pitchFamily="34" charset="-122"/>
              </a:rPr>
              <a:t>考试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05" name="Rectangle 31      (向天歌演示原创作品：www.TopPPT.cn)"/>
          <p:cNvSpPr/>
          <p:nvPr/>
        </p:nvSpPr>
        <p:spPr>
          <a:xfrm>
            <a:off x="8324215" y="1093057"/>
            <a:ext cx="3604433" cy="5029389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06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472264" y="1099319"/>
            <a:ext cx="3279739" cy="507746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考试占考核权重，可点击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模块查看。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</a:pP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列表里会显示状态，蓝色的代表未结束，灰色代表已结束。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若老师发布了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列表中会有显示，如无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信息，则表示老师还未发布，耐心等待教师发放或关注学校相关通知。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22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19380" y="755650"/>
            <a:ext cx="2619375" cy="5686425"/>
          </a:xfrm>
          <a:prstGeom prst="rect"/>
        </p:spPr>
      </p:pic>
      <p:pic>
        <p:nvPicPr>
          <p:cNvPr id="2097223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592445" y="764540"/>
            <a:ext cx="2609850" cy="5686425"/>
          </a:xfrm>
          <a:prstGeom prst="rect"/>
        </p:spPr>
      </p:pic>
      <p:pic>
        <p:nvPicPr>
          <p:cNvPr id="2097224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2855595" y="764540"/>
            <a:ext cx="2614930" cy="568642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Rectangle 3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0" name="Rectangle 4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1" name="Rectangle 5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2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681355" y="233045"/>
            <a:ext cx="105537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800"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altLang="en-US" b="1" sz="2800"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23" name="Rectangle 16      (向天歌演示原创作品：www.TopPPT.cn)"/>
          <p:cNvSpPr/>
          <p:nvPr/>
        </p:nvSpPr>
        <p:spPr>
          <a:xfrm>
            <a:off x="1692910" y="2192020"/>
            <a:ext cx="3710305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1048624" name="Rectangle 17      (向天歌演示原创作品：www.TopPPT.cn)"/>
          <p:cNvSpPr/>
          <p:nvPr/>
        </p:nvSpPr>
        <p:spPr>
          <a:xfrm>
            <a:off x="1692910" y="3055620"/>
            <a:ext cx="3709670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5" name="Rectangle 8      (向天歌演示原创作品：www.TopPPT.cn)"/>
          <p:cNvSpPr/>
          <p:nvPr/>
        </p:nvSpPr>
        <p:spPr>
          <a:xfrm>
            <a:off x="1692910" y="3925570"/>
            <a:ext cx="3709670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6" name="Rectangle 9      (向天歌演示原创作品：www.TopPPT.cn)"/>
          <p:cNvSpPr/>
          <p:nvPr/>
        </p:nvSpPr>
        <p:spPr>
          <a:xfrm>
            <a:off x="1682750" y="4798060"/>
            <a:ext cx="3719830" cy="79184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27" name="Rectangle 1      (向天歌演示原创作品：www.TopPPT.cn)"/>
          <p:cNvSpPr/>
          <p:nvPr/>
        </p:nvSpPr>
        <p:spPr>
          <a:xfrm>
            <a:off x="756285" y="2192060"/>
            <a:ext cx="868363" cy="792162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28" name="Rectangle 12      (向天歌演示原创作品：www.TopPPT.cn)"/>
          <p:cNvSpPr/>
          <p:nvPr/>
        </p:nvSpPr>
        <p:spPr>
          <a:xfrm>
            <a:off x="757873" y="3055660"/>
            <a:ext cx="868362" cy="792162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29" name="Rectangle 13      (向天歌演示原创作品：www.TopPPT.cn)"/>
          <p:cNvSpPr/>
          <p:nvPr/>
        </p:nvSpPr>
        <p:spPr>
          <a:xfrm>
            <a:off x="756285" y="3925610"/>
            <a:ext cx="868363" cy="790575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0" name="Rectangle 14      (向天歌演示原创作品：www.TopPPT.cn)"/>
          <p:cNvSpPr/>
          <p:nvPr/>
        </p:nvSpPr>
        <p:spPr>
          <a:xfrm>
            <a:off x="765810" y="4793972"/>
            <a:ext cx="869950" cy="792163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1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2395220"/>
            <a:ext cx="304419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下载、登录、认证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2" name="Rectangle 16      (向天歌演示原创作品：www.TopPPT.cn)"/>
          <p:cNvSpPr/>
          <p:nvPr/>
        </p:nvSpPr>
        <p:spPr>
          <a:xfrm>
            <a:off x="7400925" y="2190115"/>
            <a:ext cx="3710305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104863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3185795"/>
            <a:ext cx="177292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选课、退课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119245"/>
            <a:ext cx="222758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查看考核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5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963795"/>
            <a:ext cx="328739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6" name="Rectangle 9      (向天歌演示原创作品：www.TopPPT.cn)"/>
          <p:cNvSpPr/>
          <p:nvPr/>
        </p:nvSpPr>
        <p:spPr>
          <a:xfrm>
            <a:off x="1682750" y="5640705"/>
            <a:ext cx="3719830" cy="79184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37" name="Rectangle 14      (向天歌演示原创作品：www.TopPPT.cn)"/>
          <p:cNvSpPr/>
          <p:nvPr/>
        </p:nvSpPr>
        <p:spPr>
          <a:xfrm>
            <a:off x="749300" y="5638522"/>
            <a:ext cx="869950" cy="792163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8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5794375"/>
            <a:ext cx="340233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章节测验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39" name="矩形 10"/>
          <p:cNvSpPr/>
          <p:nvPr/>
        </p:nvSpPr>
        <p:spPr>
          <a:xfrm>
            <a:off x="0" y="861060"/>
            <a:ext cx="12192000" cy="972185"/>
          </a:xfrm>
          <a:prstGeom prst="rect"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r>
              <a:rPr altLang="en-US" dirty="0" sz="4800" lang="zh-CN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移动端学习</a:t>
            </a:r>
            <a:endParaRPr altLang="en-US" dirty="0" sz="4800" lang="zh-CN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40" name="Rectangle 17      (向天歌演示原创作品：www.TopPPT.cn)"/>
          <p:cNvSpPr/>
          <p:nvPr/>
        </p:nvSpPr>
        <p:spPr>
          <a:xfrm>
            <a:off x="7400925" y="3055620"/>
            <a:ext cx="3710940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41" name="Rectangle 8      (向天歌演示原创作品：www.TopPPT.cn)"/>
          <p:cNvSpPr/>
          <p:nvPr/>
        </p:nvSpPr>
        <p:spPr>
          <a:xfrm>
            <a:off x="7400925" y="3925570"/>
            <a:ext cx="3709670" cy="79375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42" name="Rectangle 9      (向天歌演示原创作品：www.TopPPT.cn)"/>
          <p:cNvSpPr/>
          <p:nvPr/>
        </p:nvSpPr>
        <p:spPr>
          <a:xfrm>
            <a:off x="7390765" y="4798060"/>
            <a:ext cx="3719830" cy="79184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43" name="Rectangle 1      (向天歌演示原创作品：www.TopPPT.cn)"/>
          <p:cNvSpPr/>
          <p:nvPr/>
        </p:nvSpPr>
        <p:spPr>
          <a:xfrm>
            <a:off x="6464300" y="2192060"/>
            <a:ext cx="868363" cy="792162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altLang="zh-CN"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altLang="zh-CN" dirty="0" sz="4000" 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4" name="Rectangle 12      (向天歌演示原创作品：www.TopPPT.cn)"/>
          <p:cNvSpPr/>
          <p:nvPr/>
        </p:nvSpPr>
        <p:spPr>
          <a:xfrm>
            <a:off x="6465888" y="3055660"/>
            <a:ext cx="868362" cy="792162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5" name="Rectangle 13      (向天歌演示原创作品：www.TopPPT.cn)"/>
          <p:cNvSpPr/>
          <p:nvPr/>
        </p:nvSpPr>
        <p:spPr>
          <a:xfrm>
            <a:off x="6464300" y="3925610"/>
            <a:ext cx="868363" cy="790575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6" name="Rectangle 14      (向天歌演示原创作品：www.TopPPT.cn)"/>
          <p:cNvSpPr/>
          <p:nvPr/>
        </p:nvSpPr>
        <p:spPr>
          <a:xfrm>
            <a:off x="6473825" y="4793972"/>
            <a:ext cx="869950" cy="792163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7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2395220"/>
            <a:ext cx="322135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阅读、资料、讨论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8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3185795"/>
            <a:ext cx="3092450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altLang="zh-CN" b="1" sz="24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49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4119245"/>
            <a:ext cx="274383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课堂活动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50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4963795"/>
            <a:ext cx="274383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学习记录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51" name="Rectangle 9      (向天歌演示原创作品：www.TopPPT.cn)"/>
          <p:cNvSpPr/>
          <p:nvPr/>
        </p:nvSpPr>
        <p:spPr>
          <a:xfrm>
            <a:off x="7390765" y="5640705"/>
            <a:ext cx="3720465" cy="79184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52" name="Rectangle 14      (向天歌演示原创作品：www.TopPPT.cn)"/>
          <p:cNvSpPr/>
          <p:nvPr/>
        </p:nvSpPr>
        <p:spPr>
          <a:xfrm>
            <a:off x="6457315" y="5638522"/>
            <a:ext cx="869950" cy="792163"/>
          </a:xfrm>
          <a:prstGeom prst="rect"/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dirty="0" sz="4000" 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endParaRPr dirty="0" sz="4000"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53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5794375"/>
            <a:ext cx="3380105" cy="46037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altLang="en-US" b="1" sz="24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笔记、通知、课程证书</a:t>
            </a:r>
            <a:endParaRPr altLang="en-US" b="1" sz="24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1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12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1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考试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14" name="Rectangle 31      (向天歌演示原创作品：www.TopPPT.cn)"/>
          <p:cNvSpPr/>
          <p:nvPr/>
        </p:nvSpPr>
        <p:spPr>
          <a:xfrm>
            <a:off x="7752184" y="1408249"/>
            <a:ext cx="3764052" cy="4041502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1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752184" y="1537552"/>
            <a:ext cx="3625215" cy="3782895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如打开考试，提示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该试卷只允许在电脑考试客户端考试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，说明您学校组织集中考试，建议您关注学校相关通知，并按要求参加考试。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charset="0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如打开考试，提示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考试尚未开始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，说明考试时间还未到，请记好下方显示的考试时间，及时参加，以免错过考试。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2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1225" y="764540"/>
            <a:ext cx="2614930" cy="5676900"/>
          </a:xfrm>
          <a:prstGeom prst="rect"/>
        </p:spPr>
      </p:pic>
      <p:pic>
        <p:nvPicPr>
          <p:cNvPr id="2097226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583430" y="755650"/>
            <a:ext cx="2609850" cy="567690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20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21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22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考试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23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304465" y="706556"/>
            <a:ext cx="3672378" cy="549275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打开考试，点击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开始考试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可进入答题页面进行作答。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如提示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该考试教师已设置章节任务点未完成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90%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，不能参加考试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，说明您课程完成的任务点不够，无法参加考试。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课程还在学习时间内，请尽快完成。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-285750" marL="28575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如课程已结课，学习将不再记录，无法参加考试，请关注您学校之后的课程考试安排。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备注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：请不要</a:t>
            </a: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中途离开考试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界面，离开或退出考试界面</a:t>
            </a: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会继续计时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27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7625" y="688975"/>
            <a:ext cx="2590800" cy="5657850"/>
          </a:xfrm>
          <a:prstGeom prst="rect"/>
        </p:spPr>
      </p:pic>
      <p:pic>
        <p:nvPicPr>
          <p:cNvPr id="2097228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753995" y="688975"/>
            <a:ext cx="2600325" cy="5681980"/>
          </a:xfrm>
          <a:prstGeom prst="rect"/>
        </p:spPr>
      </p:pic>
      <p:pic>
        <p:nvPicPr>
          <p:cNvPr id="2097229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469255" y="669925"/>
            <a:ext cx="2624455" cy="5676900"/>
          </a:xfrm>
          <a:prstGeom prst="rect"/>
        </p:spPr>
      </p:pic>
    </p:spTree>
    <p:custDataLst>
      <p:tags r:id="rId4"/>
    </p:custDataLst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7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28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29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3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签到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3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97620" y="3932555"/>
            <a:ext cx="2618105" cy="252412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如签到占考核权重，点击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列表页及时完成签到。如没有，请耐心等待老师发布或查看学校相关通知。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30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22300" y="755650"/>
            <a:ext cx="2605405" cy="5686425"/>
          </a:xfrm>
          <a:prstGeom prst="rect"/>
        </p:spPr>
      </p:pic>
      <p:pic>
        <p:nvPicPr>
          <p:cNvPr id="2097231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358515" y="764540"/>
            <a:ext cx="2605405" cy="5691505"/>
          </a:xfrm>
          <a:prstGeom prst="rect"/>
        </p:spPr>
      </p:pic>
      <p:pic>
        <p:nvPicPr>
          <p:cNvPr id="2097232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094730" y="750570"/>
            <a:ext cx="2624455" cy="5691505"/>
          </a:xfrm>
          <a:prstGeom prst="rect"/>
        </p:spPr>
      </p:pic>
      <p:pic>
        <p:nvPicPr>
          <p:cNvPr id="2097233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8892185" y="752978"/>
            <a:ext cx="2614930" cy="303403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5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36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37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38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分组任务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23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44830" y="764540"/>
            <a:ext cx="2624455" cy="5691505"/>
          </a:xfrm>
          <a:prstGeom prst="rect"/>
        </p:spPr>
      </p:pic>
      <p:sp>
        <p:nvSpPr>
          <p:cNvPr id="1048939" name="文本框 4"/>
          <p:cNvSpPr txBox="1"/>
          <p:nvPr/>
        </p:nvSpPr>
        <p:spPr>
          <a:xfrm>
            <a:off x="8760461" y="764541"/>
            <a:ext cx="3168321" cy="5691504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分组任务根据老师发布要求完成，打开课程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找到相应任务，进入任务可以查看剩余时间，请在规定时间内完成。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第一次加入后会有提示：本次任务由小组成员共同完成，最后指定一人提交，任务结束前可修改。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分组任务分为以下几种方式：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固定分组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学生自选分组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组长建组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面对面建组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随机分组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不分组（个人任务）</a:t>
            </a:r>
            <a:endParaRPr altLang="en-US" dirty="0" sz="1600" lang="zh-CN"/>
          </a:p>
        </p:txBody>
      </p:sp>
      <p:pic>
        <p:nvPicPr>
          <p:cNvPr id="2097235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286760" y="751205"/>
            <a:ext cx="2619375" cy="5695950"/>
          </a:xfrm>
          <a:prstGeom prst="rect"/>
        </p:spPr>
      </p:pic>
      <p:pic>
        <p:nvPicPr>
          <p:cNvPr id="2097236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022975" y="751205"/>
            <a:ext cx="2619375" cy="569595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3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44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45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46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分组任务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237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99110" y="755650"/>
            <a:ext cx="2461260" cy="5342255"/>
          </a:xfrm>
          <a:prstGeom prst="rect"/>
        </p:spPr>
      </p:pic>
      <p:pic>
        <p:nvPicPr>
          <p:cNvPr id="2097238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443605" y="755650"/>
            <a:ext cx="2464435" cy="5342255"/>
          </a:xfrm>
          <a:prstGeom prst="rect"/>
        </p:spPr>
      </p:pic>
      <p:pic>
        <p:nvPicPr>
          <p:cNvPr id="2097239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395085" y="736600"/>
            <a:ext cx="2456180" cy="5361305"/>
          </a:xfrm>
          <a:prstGeom prst="rect"/>
        </p:spPr>
      </p:pic>
      <p:sp>
        <p:nvSpPr>
          <p:cNvPr id="1048947" name="文本框 1"/>
          <p:cNvSpPr txBox="1"/>
          <p:nvPr/>
        </p:nvSpPr>
        <p:spPr>
          <a:xfrm>
            <a:off x="208915" y="6171565"/>
            <a:ext cx="11846560" cy="58610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不分组（个人任务）：自行完成分组任务，一个人一组，不统计得分。</a:t>
            </a:r>
            <a:endParaRPr altLang="en-US" dirty="0" lang="zh-CN"/>
          </a:p>
        </p:txBody>
      </p:sp>
      <p:pic>
        <p:nvPicPr>
          <p:cNvPr id="2097240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9330055" y="686229"/>
            <a:ext cx="2455545" cy="5353050"/>
          </a:xfrm>
          <a:prstGeom prst="rect"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8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49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50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51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分组任务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241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19380" y="755650"/>
            <a:ext cx="2614930" cy="5681980"/>
          </a:xfrm>
          <a:prstGeom prst="rect"/>
        </p:spPr>
      </p:pic>
      <p:pic>
        <p:nvPicPr>
          <p:cNvPr id="2097242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884356" y="743430"/>
            <a:ext cx="2619375" cy="5701030"/>
          </a:xfrm>
          <a:prstGeom prst="rect"/>
        </p:spPr>
      </p:pic>
      <p:pic>
        <p:nvPicPr>
          <p:cNvPr id="2097243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653777" y="743430"/>
            <a:ext cx="2609850" cy="5672455"/>
          </a:xfrm>
          <a:prstGeom prst="rect"/>
        </p:spPr>
      </p:pic>
      <p:sp>
        <p:nvSpPr>
          <p:cNvPr id="1048952" name="文本框 9"/>
          <p:cNvSpPr txBox="1"/>
          <p:nvPr/>
        </p:nvSpPr>
        <p:spPr>
          <a:xfrm>
            <a:off x="8413750" y="722630"/>
            <a:ext cx="3692525" cy="580263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分组任务作答：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进入分组任务后，可以查看到分组任务发布时间，剩余时间，以及小组成员。点击开始作答即可进入分组任务作答界面，作答提交之后，显示任务详情。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进入详情页可以查看到编辑记录。编辑记录不可删除。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任务详情页右上角三横可以退出小组，退出小组后，评价情况将会被清除。请谨慎操作。</a:t>
            </a:r>
            <a:endParaRPr altLang="zh-CN" dirty="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若无法作答，表示老师可能设置了仅组长提交，需要由组长进行提交。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6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57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58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5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学习记录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60" name="文本框 9"/>
          <p:cNvSpPr txBox="1"/>
          <p:nvPr/>
        </p:nvSpPr>
        <p:spPr>
          <a:xfrm>
            <a:off x="8544669" y="2991634"/>
            <a:ext cx="3096180" cy="133794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课程➤更多➤学习记录，可以查看本课程各项学习数据。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4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038090" y="815340"/>
            <a:ext cx="2818765" cy="5734050"/>
          </a:xfrm>
          <a:prstGeom prst="rect"/>
        </p:spPr>
      </p:pic>
      <p:pic>
        <p:nvPicPr>
          <p:cNvPr id="2097245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847850" y="815340"/>
            <a:ext cx="2555240" cy="5747385"/>
          </a:xfrm>
          <a:prstGeom prst="rect"/>
        </p:spPr>
      </p:pic>
    </p:spTree>
    <p:custDataLst>
      <p:tags r:id="rId3"/>
    </p:custDataLst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4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65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66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6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686148" cy="52322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章节学习次数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68" name="文本框 9"/>
          <p:cNvSpPr txBox="1"/>
          <p:nvPr/>
        </p:nvSpPr>
        <p:spPr>
          <a:xfrm>
            <a:off x="8256240" y="1988821"/>
            <a:ext cx="3600400" cy="341503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从课程章节目录页访问章节才可以计入，且不能频繁操作。如占考核权重，需达到教师设置的次数要求才可以获得此项考核的满分。</a:t>
            </a:r>
            <a:endParaRPr altLang="zh-CN" dirty="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进入课程➤更多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➤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学习记录➤章节学习次数，可以查看学习次数。</a:t>
            </a:r>
            <a:endParaRPr altLang="zh-CN" dirty="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246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199456" y="908720"/>
            <a:ext cx="2577089" cy="5517232"/>
          </a:xfrm>
          <a:prstGeom prst="rect"/>
        </p:spPr>
      </p:pic>
      <p:pic>
        <p:nvPicPr>
          <p:cNvPr id="2097247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074220" y="888898"/>
            <a:ext cx="2577089" cy="5681723"/>
          </a:xfrm>
          <a:prstGeom prst="rect"/>
        </p:spPr>
      </p:pic>
    </p:spTree>
    <p:custDataLst>
      <p:tags r:id="rId3"/>
    </p:custDataLst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2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73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74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75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错题集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248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79425" y="692785"/>
            <a:ext cx="2624455" cy="5701030"/>
          </a:xfrm>
          <a:prstGeom prst="rect"/>
        </p:spPr>
      </p:pic>
      <p:pic>
        <p:nvPicPr>
          <p:cNvPr id="2097249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226435" y="688975"/>
            <a:ext cx="2614930" cy="5676900"/>
          </a:xfrm>
          <a:prstGeom prst="rect"/>
        </p:spPr>
      </p:pic>
      <p:pic>
        <p:nvPicPr>
          <p:cNvPr id="2097250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930900" y="692785"/>
            <a:ext cx="2614930" cy="5701030"/>
          </a:xfrm>
          <a:prstGeom prst="rect"/>
        </p:spPr>
      </p:pic>
      <p:sp>
        <p:nvSpPr>
          <p:cNvPr id="1048976" name="文本框 9"/>
          <p:cNvSpPr txBox="1"/>
          <p:nvPr/>
        </p:nvSpPr>
        <p:spPr>
          <a:xfrm>
            <a:off x="8760460" y="1988821"/>
            <a:ext cx="3096180" cy="2999740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进入课程，点击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】➤【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错题集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altLang="zh-CN" dirty="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进入错题集之后可以根据题型分类查看错题。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点击页面右上角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垃圾桶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标识可删除，但删除后将无法恢复，请谨慎操作。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8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82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8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笔记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251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41705" y="692785"/>
            <a:ext cx="2286000" cy="4985385"/>
          </a:xfrm>
          <a:prstGeom prst="rect"/>
        </p:spPr>
      </p:pic>
      <p:pic>
        <p:nvPicPr>
          <p:cNvPr id="2097252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513455" y="688975"/>
            <a:ext cx="2301875" cy="4980305"/>
          </a:xfrm>
          <a:prstGeom prst="rect"/>
        </p:spPr>
      </p:pic>
      <p:pic>
        <p:nvPicPr>
          <p:cNvPr id="2097253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119495" y="692785"/>
            <a:ext cx="2303780" cy="5016500"/>
          </a:xfrm>
          <a:prstGeom prst="rect"/>
        </p:spPr>
      </p:pic>
      <p:pic>
        <p:nvPicPr>
          <p:cNvPr id="2097254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8727440" y="692785"/>
            <a:ext cx="2300605" cy="4994275"/>
          </a:xfrm>
          <a:prstGeom prst="rect"/>
        </p:spPr>
      </p:pic>
      <p:sp>
        <p:nvSpPr>
          <p:cNvPr id="1048984" name="Rectangle 31      (向天歌演示原创作品：www.TopPPT.cn)"/>
          <p:cNvSpPr/>
          <p:nvPr/>
        </p:nvSpPr>
        <p:spPr>
          <a:xfrm>
            <a:off x="143351" y="5321367"/>
            <a:ext cx="11838305" cy="1533297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8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275359" y="5324921"/>
            <a:ext cx="11574288" cy="156845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点击章节学习页面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写笔记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，编辑内容。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❖课程笔记默认会存放在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课堂笔记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文件夹，如果您想保存在其他文件夹，在笔记编辑页面顶部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【﹀】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可更换文件夹，点击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完成</a:t>
            </a:r>
            <a:r>
              <a:rPr altLang="zh-CN" dirty="0" sz="16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altLang="en-US" dirty="0" sz="16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sz="16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笔记列表可修改共享范围，如：私有、公开、共享给好友、共享给指定人。</a:t>
            </a:r>
            <a:endParaRPr altLang="zh-CN" dirty="0" sz="1600"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6" descr="FCDC8802A94B6C16591B3E4B0506376A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7705" y="1165860"/>
            <a:ext cx="5667375" cy="5146040"/>
          </a:xfrm>
          <a:prstGeom prst="rect"/>
        </p:spPr>
      </p:pic>
      <p:sp>
        <p:nvSpPr>
          <p:cNvPr id="1048657" name="Rectangle 31      (向天歌演示原创作品：www.TopPPT.cn)"/>
          <p:cNvSpPr/>
          <p:nvPr/>
        </p:nvSpPr>
        <p:spPr>
          <a:xfrm>
            <a:off x="6704965" y="2708910"/>
            <a:ext cx="4879975" cy="2089150"/>
          </a:xfrm>
          <a:prstGeom prst="round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58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59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60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61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751237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下载【学习通】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662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888480" y="2924844"/>
            <a:ext cx="4630420" cy="169164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</a:rPr>
              <a:t>手机端或者平板学习需要下载安装</a:t>
            </a:r>
            <a:r>
              <a:rPr altLang="zh-CN" dirty="0" sz="1800" lang="en-US">
                <a:solidFill>
                  <a:srgbClr val="FF0000"/>
                </a:solidFill>
                <a:latin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</a:rPr>
              <a:t>学习通</a:t>
            </a:r>
            <a:r>
              <a:rPr altLang="zh-CN" dirty="0" sz="1800" lang="en-US">
                <a:solidFill>
                  <a:srgbClr val="FF0000"/>
                </a:solidFill>
                <a:latin typeface="微软雅黑" panose="020B0503020204020204" pitchFamily="34" charset="-122"/>
              </a:rPr>
              <a:t>】APP</a:t>
            </a:r>
            <a:r>
              <a:rPr altLang="en-US" dirty="0" sz="1800" lang="zh-CN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altLang="en-US" dirty="0" sz="1800" lang="zh-CN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请在手机应用商店搜索【学习通】或扫码下载。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9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90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91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92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笔记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993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-635" y="5794375"/>
            <a:ext cx="12145010" cy="92202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笔记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 ➤ 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笔记本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 ➤ 可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查看您已经保存的笔记或者新建笔记。笔记本右上角书写标识可以新建笔记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如果您需要修改笔记文件夹的权限，点击文件夹进入，右上角的三横线展开，点击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共享范围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进行修改。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48994" name="矩形 7"/>
          <p:cNvSpPr/>
          <p:nvPr/>
        </p:nvSpPr>
        <p:spPr>
          <a:xfrm>
            <a:off x="2202180" y="5078730"/>
            <a:ext cx="680085" cy="498475"/>
          </a:xfrm>
          <a:prstGeom prst="rect"/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altLang="en-US" lang="zh-CN" noProof="1"/>
          </a:p>
        </p:txBody>
      </p:sp>
      <p:pic>
        <p:nvPicPr>
          <p:cNvPr id="2097255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28345" y="688975"/>
            <a:ext cx="2303780" cy="5005705"/>
          </a:xfrm>
          <a:prstGeom prst="rect"/>
        </p:spPr>
      </p:pic>
      <p:pic>
        <p:nvPicPr>
          <p:cNvPr id="2097256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616325" y="694055"/>
            <a:ext cx="2296160" cy="4983480"/>
          </a:xfrm>
          <a:prstGeom prst="rect"/>
        </p:spPr>
      </p:pic>
      <p:pic>
        <p:nvPicPr>
          <p:cNvPr id="2097257" name="图片 10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495415" y="688975"/>
            <a:ext cx="2297430" cy="4970780"/>
          </a:xfrm>
          <a:prstGeom prst="rect"/>
        </p:spPr>
      </p:pic>
      <p:pic>
        <p:nvPicPr>
          <p:cNvPr id="2097258" name="图片 11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9376410" y="694055"/>
            <a:ext cx="2291715" cy="4991735"/>
          </a:xfrm>
          <a:prstGeom prst="rect"/>
        </p:spPr>
      </p:pic>
    </p:spTree>
    <p:custDataLst>
      <p:tags r:id="rId5"/>
    </p:custDataLst>
  </p:cSld>
  <p:clrMapOvr>
    <a:masterClrMapping/>
  </p:clrMapOvr>
  <p:transition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8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999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9000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9001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收件箱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9002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688705" y="2853055"/>
            <a:ext cx="3401060" cy="146812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消息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】➤</a:t>
            </a: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【收件箱】查看您收到的所有通知。比如：作业、考试、开课通知等。</a:t>
            </a:r>
            <a:endParaRPr dirty="0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59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91770" y="755650"/>
            <a:ext cx="2624455" cy="5681980"/>
          </a:xfrm>
          <a:prstGeom prst="rect"/>
        </p:spPr>
      </p:pic>
      <p:pic>
        <p:nvPicPr>
          <p:cNvPr id="2097260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083560" y="751205"/>
            <a:ext cx="2609850" cy="5686425"/>
          </a:xfrm>
          <a:prstGeom prst="rect"/>
        </p:spPr>
      </p:pic>
      <p:pic>
        <p:nvPicPr>
          <p:cNvPr id="2097261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894705" y="764540"/>
            <a:ext cx="2609850" cy="5691505"/>
          </a:xfrm>
          <a:prstGeom prst="rect"/>
        </p:spPr>
      </p:pic>
      <p:sp>
        <p:nvSpPr>
          <p:cNvPr id="1049003" name="文本框 10"/>
          <p:cNvSpPr txBox="1"/>
          <p:nvPr/>
        </p:nvSpPr>
        <p:spPr>
          <a:xfrm>
            <a:off x="263525" y="2204720"/>
            <a:ext cx="2221865" cy="445770"/>
          </a:xfrm>
          <a:prstGeom prst="rect"/>
          <a:noFill/>
          <a:ln w="19050">
            <a:solidFill>
              <a:srgbClr val="FF0000"/>
            </a:solidFill>
          </a:ln>
        </p:spPr>
        <p:txBody>
          <a:bodyPr rtlCol="0" wrap="square">
            <a:noAutofit/>
          </a:bodyPr>
          <a:p>
            <a:endParaRPr altLang="en-US" lang="zh-CN"/>
          </a:p>
        </p:txBody>
      </p:sp>
    </p:spTree>
    <p:custDataLst>
      <p:tags r:id="rId4"/>
    </p:custDataLst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9008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9009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901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课程证书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901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760460" y="1627505"/>
            <a:ext cx="3129915" cy="409384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 marL="7429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marL="11430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marL="16002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marL="20574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更多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课程证书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，可以选择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预览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保存到云盘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保存到云盘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后，在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云盘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】➤【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证书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里面下载。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indent="0" marL="0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若未</a:t>
            </a: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</a:t>
            </a:r>
            <a:r>
              <a:rPr dirty="0" sz="180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【下载证书】</a:t>
            </a:r>
            <a:r>
              <a:rPr dirty="0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，说明教师暂未发放或您还未达到教师发放证书的要求。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262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67335" y="908685"/>
            <a:ext cx="2614930" cy="5676900"/>
          </a:xfrm>
          <a:prstGeom prst="rect"/>
        </p:spPr>
      </p:pic>
      <p:pic>
        <p:nvPicPr>
          <p:cNvPr id="2097263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071495" y="908685"/>
            <a:ext cx="2619375" cy="5676900"/>
          </a:xfrm>
          <a:prstGeom prst="rect"/>
        </p:spPr>
      </p:pic>
      <p:pic>
        <p:nvPicPr>
          <p:cNvPr id="2097264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919470" y="910590"/>
            <a:ext cx="2612390" cy="5674360"/>
          </a:xfrm>
          <a:prstGeom prst="rect"/>
        </p:spPr>
      </p:pic>
      <p:sp>
        <p:nvSpPr>
          <p:cNvPr id="1049012" name="文本框 9"/>
          <p:cNvSpPr txBox="1"/>
          <p:nvPr/>
        </p:nvSpPr>
        <p:spPr>
          <a:xfrm>
            <a:off x="259715" y="3982720"/>
            <a:ext cx="2595880" cy="368300"/>
          </a:xfrm>
          <a:prstGeom prst="rect"/>
          <a:noFill/>
          <a:ln w="28575">
            <a:solidFill>
              <a:srgbClr val="FF0000"/>
            </a:solidFill>
          </a:ln>
        </p:spPr>
        <p:txBody>
          <a:bodyPr rtlCol="0" wrap="square">
            <a:spAutoFit/>
          </a:bodyPr>
          <a:p>
            <a:endParaRPr altLang="en-US" lang="zh-CN"/>
          </a:p>
        </p:txBody>
      </p:sp>
    </p:spTree>
    <p:custDataLst>
      <p:tags r:id="rId4"/>
    </p:custDataLst>
  </p:cSld>
  <p:clrMapOvr>
    <a:masterClrMapping/>
  </p:clrMapOvr>
  <p:transition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roup 4      (向天歌演示原创作品：www.TopPPT.cn)"/>
          <p:cNvGrpSpPr/>
          <p:nvPr/>
        </p:nvGrpSpPr>
        <p:grpSpPr bwMode="auto">
          <a:xfrm>
            <a:off x="3953510" y="4010978"/>
            <a:ext cx="2413000" cy="120650"/>
            <a:chOff x="4050658" y="4356850"/>
            <a:chExt cx="1869506" cy="121200"/>
          </a:xfrm>
        </p:grpSpPr>
        <p:cxnSp>
          <p:nvCxnSpPr>
            <p:cNvPr id="3145731" name="Straight Connector 24      (向天歌演示原创作品：www.TopPPT.cn)"/>
            <p:cNvCxnSpPr>
              <a:cxnSpLocks/>
            </p:cNvCxnSpPr>
            <p:nvPr/>
          </p:nvCxnSpPr>
          <p:spPr>
            <a:xfrm flipV="1">
              <a:off x="4171858" y="4414006"/>
              <a:ext cx="1748306" cy="3444"/>
            </a:xfrm>
            <a:prstGeom prst="line"/>
            <a:ln w="19050">
              <a:gradFill flip="none" rotWithShape="1">
                <a:gsLst>
                  <a:gs pos="0">
                    <a:srgbClr val="21A3D0"/>
                  </a:gs>
                  <a:gs pos="83000">
                    <a:srgbClr val="E8E8E6"/>
                  </a:gs>
                  <a:gs pos="8900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/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endParaRPr altLang="en-US" dirty="0" lang="zh-CN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49017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631256" y="1992819"/>
            <a:ext cx="3903712" cy="1323439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8000" lang="zh-CN">
                <a:solidFill>
                  <a:srgbClr val="376092"/>
                </a:solidFill>
                <a:latin typeface="微软雅黑" panose="020B0503020204020204" pitchFamily="34" charset="-122"/>
              </a:rPr>
              <a:t>谢 谢！</a:t>
            </a:r>
            <a:endParaRPr altLang="zh-CN" b="1" dirty="0" sz="8000" lang="en-US">
              <a:solidFill>
                <a:srgbClr val="37609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49018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49019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altLang="en-US" dirty="0" lang="zh-CN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5" name="Group 4      (向天歌演示原创作品：www.TopPPT.cn)"/>
          <p:cNvGrpSpPr/>
          <p:nvPr/>
        </p:nvGrpSpPr>
        <p:grpSpPr bwMode="auto">
          <a:xfrm rot="10800000">
            <a:off x="1282065" y="3994468"/>
            <a:ext cx="2413000" cy="120650"/>
            <a:chOff x="4050658" y="4356850"/>
            <a:chExt cx="1869506" cy="121200"/>
          </a:xfrm>
        </p:grpSpPr>
        <p:cxnSp>
          <p:nvCxnSpPr>
            <p:cNvPr id="3145732" name="Straight Connector 24      (向天歌演示原创作品：www.TopPPT.cn)"/>
            <p:cNvCxnSpPr>
              <a:cxnSpLocks/>
            </p:cNvCxnSpPr>
            <p:nvPr/>
          </p:nvCxnSpPr>
          <p:spPr>
            <a:xfrm flipV="1">
              <a:off x="4171858" y="4414006"/>
              <a:ext cx="1748306" cy="3444"/>
            </a:xfrm>
            <a:prstGeom prst="line"/>
            <a:ln w="19050">
              <a:gradFill flip="none" rotWithShape="1">
                <a:gsLst>
                  <a:gs pos="0">
                    <a:srgbClr val="21A3D0"/>
                  </a:gs>
                  <a:gs pos="83000">
                    <a:srgbClr val="E8E8E6"/>
                  </a:gs>
                  <a:gs pos="8900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20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/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endParaRPr altLang="en-US" dirty="0" lang="zh-CN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097265" name="图片 3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06547" y="226604"/>
            <a:ext cx="2030965" cy="806983"/>
          </a:xfrm>
          <a:prstGeom prst="rect"/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67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68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6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注册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670" name="文本框 3"/>
          <p:cNvSpPr txBox="1"/>
          <p:nvPr/>
        </p:nvSpPr>
        <p:spPr>
          <a:xfrm>
            <a:off x="31750" y="5516245"/>
            <a:ext cx="12154535" cy="133794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】➤【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，进入登录页面。</a:t>
            </a:r>
            <a:b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新用户注册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，一键注册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；或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短信验证码注册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。按照提示输入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手机号码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➤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验证码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➤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设置密码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下一步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97154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559560" y="604520"/>
            <a:ext cx="2239645" cy="4847590"/>
          </a:xfrm>
          <a:prstGeom prst="rect"/>
        </p:spPr>
      </p:pic>
      <p:pic>
        <p:nvPicPr>
          <p:cNvPr id="2097155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159375" y="604520"/>
            <a:ext cx="2265045" cy="4847590"/>
          </a:xfrm>
          <a:prstGeom prst="rect"/>
        </p:spPr>
      </p:pic>
      <p:pic>
        <p:nvPicPr>
          <p:cNvPr id="2097156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832215" y="516255"/>
            <a:ext cx="2242820" cy="4935855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75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76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7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登录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678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11530" y="5804535"/>
            <a:ext cx="10567035" cy="969645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按照页面提示完善信息，输入学校、学号、姓名进行验证，完成注册登录；或点击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跳过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，直接进入输入姓名页面，完成注册登录。</a:t>
            </a:r>
            <a:endParaRPr altLang="zh-CN" dirty="0" sz="1800" lang="en-US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48679" name="文本框 3"/>
          <p:cNvSpPr txBox="1"/>
          <p:nvPr/>
        </p:nvSpPr>
        <p:spPr>
          <a:xfrm>
            <a:off x="4271010" y="463550"/>
            <a:ext cx="3171190" cy="64516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输入学校以后点击【下一步】进入【完善信息】界面：</a:t>
            </a:r>
            <a:endParaRPr altLang="en-US" lang="zh-CN"/>
          </a:p>
        </p:txBody>
      </p:sp>
      <p:sp>
        <p:nvSpPr>
          <p:cNvPr id="1048680" name="文本框 10"/>
          <p:cNvSpPr txBox="1"/>
          <p:nvPr/>
        </p:nvSpPr>
        <p:spPr>
          <a:xfrm>
            <a:off x="8624570" y="463550"/>
            <a:ext cx="2711450" cy="64516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未输入学校直接点击【跳过】进入输入姓名页面：</a:t>
            </a:r>
            <a:endParaRPr altLang="en-US" lang="zh-CN"/>
          </a:p>
        </p:txBody>
      </p:sp>
      <p:pic>
        <p:nvPicPr>
          <p:cNvPr id="2097157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96645" y="789305"/>
            <a:ext cx="2310130" cy="4992370"/>
          </a:xfrm>
          <a:prstGeom prst="rect"/>
        </p:spPr>
      </p:pic>
      <p:pic>
        <p:nvPicPr>
          <p:cNvPr id="2097158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760595" y="1078230"/>
            <a:ext cx="2296160" cy="4707255"/>
          </a:xfrm>
          <a:prstGeom prst="rect"/>
        </p:spPr>
      </p:pic>
      <p:pic>
        <p:nvPicPr>
          <p:cNvPr id="2097159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832215" y="1053465"/>
            <a:ext cx="2310130" cy="4707890"/>
          </a:xfrm>
          <a:prstGeom prst="rect"/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85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86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68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登录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sp>
        <p:nvSpPr>
          <p:cNvPr id="1048688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3810" y="5948680"/>
            <a:ext cx="12165965" cy="603250"/>
          </a:xfrm>
          <a:prstGeom prst="rect"/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❖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点击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手机号快捷登录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，选择一键登录；或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【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短信验证码登录</a:t>
            </a:r>
            <a:r>
              <a:rPr altLang="zh-CN" dirty="0" sz="1800" lang="en-US">
                <a:solidFill>
                  <a:schemeClr val="bg1"/>
                </a:solidFill>
                <a:latin typeface="微软雅黑" panose="020B0503020204020204" pitchFamily="34" charset="-122"/>
              </a:rPr>
              <a:t>】</a:t>
            </a:r>
            <a:r>
              <a:rPr altLang="en-US" dirty="0" sz="1800" lang="zh-CN">
                <a:solidFill>
                  <a:schemeClr val="bg1"/>
                </a:solidFill>
                <a:latin typeface="微软雅黑" panose="020B0503020204020204" pitchFamily="34" charset="-122"/>
              </a:rPr>
              <a:t>，手动输入手机号。</a:t>
            </a:r>
            <a:endParaRPr altLang="en-US" dirty="0" sz="1800" lang="zh-CN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48689" name="文本框 15"/>
          <p:cNvSpPr txBox="1"/>
          <p:nvPr/>
        </p:nvSpPr>
        <p:spPr>
          <a:xfrm>
            <a:off x="4558665" y="832485"/>
            <a:ext cx="3289300" cy="36830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点击【手机验证码登录】</a:t>
            </a:r>
            <a:endParaRPr altLang="en-US" lang="zh-CN"/>
          </a:p>
        </p:txBody>
      </p:sp>
      <p:sp>
        <p:nvSpPr>
          <p:cNvPr id="1048690" name="右箭头 21"/>
          <p:cNvSpPr/>
          <p:nvPr/>
        </p:nvSpPr>
        <p:spPr>
          <a:xfrm>
            <a:off x="6974840" y="3009265"/>
            <a:ext cx="1753235" cy="747395"/>
          </a:xfrm>
          <a:prstGeom prst="rightArrow"/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91" name="文本框 1"/>
          <p:cNvSpPr txBox="1"/>
          <p:nvPr/>
        </p:nvSpPr>
        <p:spPr>
          <a:xfrm>
            <a:off x="7055485" y="1391285"/>
            <a:ext cx="1588770" cy="1753235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如果手机号之前注册过，点击【登录】会直接登录成功，不会出现该页面</a:t>
            </a:r>
            <a:endParaRPr altLang="en-US" lang="zh-CN"/>
          </a:p>
        </p:txBody>
      </p:sp>
      <p:pic>
        <p:nvPicPr>
          <p:cNvPr id="2097160" name="图片 6"/>
          <p:cNvPicPr>
            <a:picLocks/>
          </p:cNvPicPr>
          <p:nvPr/>
        </p:nvPicPr>
        <p:blipFill>
          <a:blip xmlns:r="http://schemas.openxmlformats.org/officeDocument/2006/relationships" r:embed="rId1"/>
        </p:blipFill>
        <p:spPr>
          <a:xfrm>
            <a:off x="4806950" y="1135380"/>
            <a:ext cx="2190115" cy="4745990"/>
          </a:xfrm>
          <a:prstGeom prst="rect"/>
        </p:spPr>
      </p:pic>
      <p:pic>
        <p:nvPicPr>
          <p:cNvPr id="2097161" name="图片 8"/>
          <p:cNvPicPr>
            <a:picLocks/>
          </p:cNvPicPr>
          <p:nvPr/>
        </p:nvPicPr>
        <p:blipFill>
          <a:blip xmlns:r="http://schemas.openxmlformats.org/officeDocument/2006/relationships" r:embed="rId2"/>
        </p:blipFill>
        <p:spPr>
          <a:xfrm>
            <a:off x="8754110" y="937260"/>
            <a:ext cx="2134870" cy="4902200"/>
          </a:xfrm>
          <a:prstGeom prst="rect"/>
        </p:spPr>
      </p:pic>
      <p:pic>
        <p:nvPicPr>
          <p:cNvPr id="2097162" name="图片 2"/>
          <p:cNvPicPr>
            <a:picLocks/>
          </p:cNvPicPr>
          <p:nvPr/>
        </p:nvPicPr>
        <p:blipFill>
          <a:blip xmlns:r="http://schemas.openxmlformats.org/officeDocument/2006/relationships" r:embed="rId3"/>
        </p:blipFill>
        <p:spPr>
          <a:xfrm>
            <a:off x="1268095" y="1053465"/>
            <a:ext cx="2181225" cy="4777740"/>
          </a:xfrm>
          <a:prstGeom prst="rect"/>
        </p:spPr>
      </p:pic>
      <p:sp>
        <p:nvSpPr>
          <p:cNvPr id="1048692" name="文本框 3"/>
          <p:cNvSpPr txBox="1"/>
          <p:nvPr/>
        </p:nvSpPr>
        <p:spPr>
          <a:xfrm>
            <a:off x="1643380" y="742950"/>
            <a:ext cx="1326515" cy="368300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lang="zh-CN"/>
              <a:t>一键登录</a:t>
            </a:r>
            <a:endParaRPr altLang="en-US" lang="zh-CN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0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1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2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找回密码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163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52920" y="619760"/>
            <a:ext cx="2574290" cy="4949190"/>
          </a:xfrm>
          <a:prstGeom prst="rect"/>
        </p:spPr>
      </p:pic>
      <p:sp>
        <p:nvSpPr>
          <p:cNvPr id="1048703" name="文本框 6"/>
          <p:cNvSpPr txBox="1"/>
          <p:nvPr/>
        </p:nvSpPr>
        <p:spPr>
          <a:xfrm>
            <a:off x="752475" y="5589270"/>
            <a:ext cx="10242550" cy="98996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no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场景：手机号在用，密码忘记了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解决方法：点击登录页面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忘记密码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，输入手机号，获取验证码，重置密码。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9716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263775" y="620395"/>
            <a:ext cx="2437765" cy="4948555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7541108" y="731534"/>
            <a:ext cx="2343330" cy="5071204"/>
          </a:xfrm>
          <a:prstGeom prst="rect"/>
        </p:spPr>
      </p:pic>
      <p:sp>
        <p:nvSpPr>
          <p:cNvPr id="1048704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5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6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/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altLang="en-US" dirty="0" lang="zh-CN">
              <a:ea typeface="微软雅黑" panose="020B0503020204020204" pitchFamily="34" charset="-122"/>
            </a:endParaRPr>
          </a:p>
        </p:txBody>
      </p:sp>
      <p:sp>
        <p:nvSpPr>
          <p:cNvPr id="104870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/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indent="-285750" marL="7429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indent="-228600" marL="11430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indent="-228600" marL="1600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indent="-228600" marL="2057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altLang="en-US" b="1" dirty="0" sz="2800" lang="zh-CN">
                <a:latin typeface="微软雅黑" panose="020B0503020204020204" pitchFamily="34" charset="-122"/>
              </a:rPr>
              <a:t>找回密码</a:t>
            </a:r>
            <a:endParaRPr altLang="en-US" b="1" dirty="0" sz="2800" lang="zh-CN">
              <a:latin typeface="微软雅黑" panose="020B0503020204020204" pitchFamily="34" charset="-122"/>
            </a:endParaRPr>
          </a:p>
        </p:txBody>
      </p:sp>
      <p:pic>
        <p:nvPicPr>
          <p:cNvPr id="2097166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755650"/>
            <a:ext cx="2366010" cy="5150485"/>
          </a:xfrm>
          <a:prstGeom prst="rect"/>
        </p:spPr>
      </p:pic>
      <p:pic>
        <p:nvPicPr>
          <p:cNvPr id="2097167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804057" y="764540"/>
            <a:ext cx="2367915" cy="5141595"/>
          </a:xfrm>
          <a:prstGeom prst="rect"/>
        </p:spPr>
      </p:pic>
      <p:pic>
        <p:nvPicPr>
          <p:cNvPr id="2097168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3374381" y="755333"/>
            <a:ext cx="2366010" cy="5144135"/>
          </a:xfrm>
          <a:prstGeom prst="rect"/>
        </p:spPr>
      </p:pic>
      <p:pic>
        <p:nvPicPr>
          <p:cNvPr id="2097169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5218736" y="764540"/>
            <a:ext cx="2359025" cy="5128895"/>
          </a:xfrm>
          <a:prstGeom prst="rect"/>
        </p:spPr>
      </p:pic>
      <p:pic>
        <p:nvPicPr>
          <p:cNvPr id="2097170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9847784" y="737567"/>
            <a:ext cx="2343330" cy="5086451"/>
          </a:xfrm>
          <a:prstGeom prst="rect"/>
        </p:spPr>
      </p:pic>
      <p:pic>
        <p:nvPicPr>
          <p:cNvPr id="2097171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9192344" y="3722785"/>
            <a:ext cx="2052955" cy="1845310"/>
          </a:xfrm>
          <a:prstGeom prst="rect"/>
        </p:spPr>
      </p:pic>
      <p:sp>
        <p:nvSpPr>
          <p:cNvPr id="1048708" name="文本框 7"/>
          <p:cNvSpPr txBox="1"/>
          <p:nvPr/>
        </p:nvSpPr>
        <p:spPr>
          <a:xfrm>
            <a:off x="0" y="5568095"/>
            <a:ext cx="12072664" cy="1337945"/>
          </a:xfrm>
          <a:prstGeom prst="rect"/>
          <a:solidFill>
            <a:schemeClr val="tx1">
              <a:lumMod val="75000"/>
              <a:lumOff val="25000"/>
            </a:schemeClr>
          </a:solidFill>
        </p:spPr>
        <p:txBody>
          <a:bodyPr rtlCol="0" wrap="square">
            <a:spAutoFit/>
          </a:bodyPr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场景：手机号不用，密码忘记</a:t>
            </a:r>
            <a:endParaRPr altLang="en-US" dirty="0" 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❖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解决方法：点击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其他登录方式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页面上的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忘记密码</a:t>
            </a:r>
            <a:r>
              <a:rPr altLang="zh-CN" dirty="0"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altLang="en-US" dirty="0" 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，按照提示完成人脸采集，上传身份证，用新手机号获取验证码进行信息验证，验证完成即可登录。</a:t>
            </a:r>
            <a:endParaRPr altLang="en-US" dirty="0" 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1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2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3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4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5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6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7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8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19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2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20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21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22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23.xml><?xml version="1.0" encoding="utf-8"?>
<p:tagLst xmlns:p="http://schemas.openxmlformats.org/presentationml/2006/main">
  <p:tag name="KSO_WM_SLIDE_MODEL_TYPE" val="dynamicNum"/>
</p:tagLst>
</file>

<file path=ppt/tags/tag24.xml><?xml version="1.0" encoding="utf-8"?>
<p:tagLst xmlns:p="http://schemas.openxmlformats.org/presentationml/2006/main">
  <p:tag name="KSO_WM_SLIDE_MODEL_TYPE" val="dynamicNum"/>
</p:tagLst>
</file>

<file path=ppt/tags/tag25.xml><?xml version="1.0" encoding="utf-8"?>
<p:tagLst xmlns:p="http://schemas.openxmlformats.org/presentationml/2006/main">
  <p:tag name="KSO_WM_SLIDE_MODEL_TYPE" val="dynamicNum"/>
</p:tagLst>
</file>

<file path=ppt/tags/tag26.xml><?xml version="1.0" encoding="utf-8"?>
<p:tagLst xmlns:p="http://schemas.openxmlformats.org/presentationml/2006/main">
  <p:tag name="KSO_WM_SLIDE_MODEL_TYPE" val="dynamicNum"/>
</p:tagLst>
</file>

<file path=ppt/tags/tag27.xml><?xml version="1.0" encoding="utf-8"?>
<p:tagLst xmlns:p="http://schemas.openxmlformats.org/presentationml/2006/main">
  <p:tag name="KSO_WM_SLIDE_MODEL_TYPE" val="dynamicNum"/>
</p:tagLst>
</file>

<file path=ppt/tags/tag28.xml><?xml version="1.0" encoding="utf-8"?>
<p:tagLst xmlns:p="http://schemas.openxmlformats.org/presentationml/2006/main">
  <p:tag name="KSO_WM_SLIDE_MODEL_TYPE" val="dynamicNum"/>
</p:tagLst>
</file>

<file path=ppt/tags/tag29.xml><?xml version="1.0" encoding="utf-8"?>
<p:tagLst xmlns:p="http://schemas.openxmlformats.org/presentationml/2006/main">
  <p:tag name="KSO_WM_SLIDE_MODEL_TYPE" val="dynamicNum"/>
</p:tagLst>
</file>

<file path=ppt/tags/tag3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30.xml><?xml version="1.0" encoding="utf-8"?>
<p:tagLst xmlns:p="http://schemas.openxmlformats.org/presentationml/2006/main">
  <p:tag name="KSO_WM_SLIDE_MODEL_TYPE" val="dynamicNum"/>
</p:tagLst>
</file>

<file path=ppt/tags/tag31.xml><?xml version="1.0" encoding="utf-8"?>
<p:tagLst xmlns:p="http://schemas.openxmlformats.org/presentationml/2006/main">
  <p:tag name="KSO_WM_SLIDE_MODEL_TYPE" val="dynamicNum"/>
</p:tagLst>
</file>

<file path=ppt/tags/tag4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5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6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7.xml><?xml version="1.0" encoding="utf-8"?>
<p:tagLst xmlns:p="http://schemas.openxmlformats.org/presentationml/2006/main">
  <p:tag name="KSO_WM_DIAGRAM_VIRTUALLY_FRAME" val="{&quot;height&quot;:166.24212598425197,&quot;left&quot;:143.14566929133858,&quot;top&quot;:223.3,&quot;width&quot;:648.3043307086615}"/>
</p:tagLst>
</file>

<file path=ppt/tags/tag8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ags/tag9.xml><?xml version="1.0" encoding="utf-8"?>
<p:tagLst xmlns:p="http://schemas.openxmlformats.org/presentationml/2006/main">
  <p:tag name="KSO_WM_DIAGRAM_VIRTUALLY_FRAME" val="{&quot;height&quot;:350.76511811023613,&quot;left&quot;:142.73370078740157,&quot;top&quot;:161.09070866141732,&quot;width&quot;:648.7162992125984}"/>
</p:tagLst>
</file>

<file path=ppt/theme/theme1.xml><?xml version="1.0" encoding="utf-8"?>
<a:theme xmlns:a="http://schemas.openxmlformats.org/drawingml/2006/main" name="新浪微博：@注龙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Peter-冯</dc:creator>
  <cp:lastModifiedBy>Xerch</cp:lastModifiedBy>
  <dcterms:created xsi:type="dcterms:W3CDTF">2013-10-07T17:05:00Z</dcterms:created>
  <dcterms:modified xsi:type="dcterms:W3CDTF">2025-08-31T10:15:58Z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向天歌官方免费模板01：蓝灰配色年终工作总结模板.ppt</vt:lpwstr>
  </property>
  <property fmtid="{D5CDD505-2E9C-101B-9397-08002B2CF9AE}" pid="3" name="fileid">
    <vt:lpwstr>719222</vt:lpwstr>
  </property>
  <property fmtid="{D5CDD505-2E9C-101B-9397-08002B2CF9AE}" pid="4" name="KSOProductBuildVer">
    <vt:lpwstr>2052-12.1.0.19770</vt:lpwstr>
  </property>
  <property fmtid="{D5CDD505-2E9C-101B-9397-08002B2CF9AE}" pid="5" name="ICV">
    <vt:lpwstr>10ea8d90e64e422782b2888a44a73568_23</vt:lpwstr>
  </property>
</Properties>
</file>